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9"/>
  </p:notesMasterIdLst>
  <p:handoutMasterIdLst>
    <p:handoutMasterId r:id="rId10"/>
  </p:handoutMasterIdLst>
  <p:sldIdLst>
    <p:sldId id="256" r:id="rId2"/>
    <p:sldId id="262" r:id="rId3"/>
    <p:sldId id="276" r:id="rId4"/>
    <p:sldId id="265" r:id="rId5"/>
    <p:sldId id="277" r:id="rId6"/>
    <p:sldId id="278" r:id="rId7"/>
    <p:sldId id="272" r:id="rId8"/>
  </p:sldIdLst>
  <p:sldSz cx="12192000" cy="6858000"/>
  <p:notesSz cx="6797675" cy="992981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7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21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835118-C328-4F20-9DCA-B6FD07D1CE8A}" type="datetimeFigureOut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443" y="9431600"/>
            <a:ext cx="2945659" cy="49821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AA5C0B-2358-4AF8-B630-8DCBA582C8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4401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A0C556-1D5D-44E2-B540-A3746AF2CD1B}" type="datetimeFigureOut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56300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100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688" y="9431338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CC8B58-8451-4D71-A790-38DA32E0BD8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287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F9621-784F-47AC-A07E-3DFB9F8600E9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3585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B4A85F-1144-4262-9F3A-614FAAF9EF7D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27161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3C3E3A-BF72-4CE9-8395-28A9A427A8A9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24432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487F3-3B24-418D-9315-B0B0B63002FB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9522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3F054F-7EB9-4FFF-8F69-55FCC4C9E2C7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579106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A96BB1-E785-4E9A-9164-A31F1D50F197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37625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A47F0-3E39-44DB-B221-95670ADFC55C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4434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1F09D-B995-4C2C-B511-8406DF9BD9A6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05123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65B05D-B503-4AEC-8F75-7BCB52FED30D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96047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7327B3-6C9C-432D-AA0D-2A5D98FC240F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49772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8C69E4-0670-4041-A056-66D6A009AE62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423540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78EE9E-D87E-43DA-81F0-5724E089FB1C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7651732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E303B-8B19-4075-9174-F951346B8905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906240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4DBEF-A14F-452D-8086-B1720CABBAC6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27191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24662-BEF5-4881-85E3-8156B146AEF4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424210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A61BB-A2F3-42AA-B599-F44B53289FD6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798751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36763-C9F4-4DFE-9073-D5D99E4B9D36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588678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0A441C2-164F-450A-9BD1-D7CD514BC222}" type="datetime1">
              <a:rPr lang="zh-TW" altLang="en-US" smtClean="0"/>
              <a:t>2022/10/24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200B0659-815D-4178-B697-DE8E344E1D3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46026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6" r:id="rId12"/>
    <p:sldLayoutId id="2147483757" r:id="rId13"/>
    <p:sldLayoutId id="2147483758" r:id="rId14"/>
    <p:sldLayoutId id="2147483759" r:id="rId15"/>
    <p:sldLayoutId id="2147483760" r:id="rId16"/>
    <p:sldLayoutId id="2147483761" r:id="rId17"/>
  </p:sldLayoutIdLst>
  <p:hf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憲法法庭說明會</a:t>
            </a:r>
            <a:br>
              <a:rPr lang="en-US" altLang="zh-TW" dirty="0"/>
            </a:br>
            <a:r>
              <a:rPr lang="zh-TW" altLang="en-US" sz="3600" dirty="0"/>
              <a:t>會台字第</a:t>
            </a:r>
            <a:r>
              <a:rPr lang="en-US" altLang="zh-TW" sz="3600" dirty="0"/>
              <a:t>13254</a:t>
            </a:r>
            <a:r>
              <a:rPr lang="zh-TW" altLang="en-US" sz="3600" dirty="0"/>
              <a:t>、</a:t>
            </a:r>
            <a:r>
              <a:rPr lang="en-US" altLang="zh-TW" sz="3600" dirty="0"/>
              <a:t>13770</a:t>
            </a:r>
            <a:r>
              <a:rPr lang="zh-TW" altLang="en-US" sz="3600" dirty="0"/>
              <a:t>號</a:t>
            </a:r>
            <a:br>
              <a:rPr lang="en-US" altLang="zh-TW" sz="3600" dirty="0"/>
            </a:br>
            <a:r>
              <a:rPr lang="en-US" altLang="zh-TW" sz="3600" dirty="0"/>
              <a:t>107</a:t>
            </a:r>
            <a:r>
              <a:rPr lang="zh-TW" altLang="en-US" sz="3600" dirty="0"/>
              <a:t>年度憲二字第</a:t>
            </a:r>
            <a:r>
              <a:rPr lang="en-US" altLang="zh-TW" sz="3600" dirty="0"/>
              <a:t>166</a:t>
            </a:r>
            <a:r>
              <a:rPr lang="zh-TW" altLang="en-US" sz="3600" dirty="0"/>
              <a:t>號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altLang="zh-TW" dirty="0"/>
          </a:p>
          <a:p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最高法院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2022.10.24</a:t>
            </a:r>
            <a:endParaRPr lang="zh-TW" altLang="en-US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48935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132500"/>
          </a:xfrm>
        </p:spPr>
        <p:txBody>
          <a:bodyPr>
            <a:normAutofit/>
          </a:bodyPr>
          <a:lstStyle/>
          <a:p>
            <a:pPr algn="ctr"/>
            <a:r>
              <a:rPr lang="zh-TW" altLang="en-US" sz="4800" dirty="0"/>
              <a:t>更二連身條款</a:t>
            </a:r>
            <a:br>
              <a:rPr lang="en-US" altLang="zh-TW" sz="4800" dirty="0"/>
            </a:br>
            <a:r>
              <a:rPr lang="zh-TW" altLang="en-US" sz="4800" dirty="0"/>
              <a:t>與法官迴避、法定法官原則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9149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sz="quarter" idx="14"/>
          </p:nvPr>
        </p:nvSpPr>
        <p:spPr>
          <a:xfrm>
            <a:off x="5890845" y="360486"/>
            <a:ext cx="5794131" cy="6260122"/>
          </a:xfrm>
        </p:spPr>
        <p:txBody>
          <a:bodyPr>
            <a:noAutofit/>
          </a:bodyPr>
          <a:lstStyle/>
          <a:p>
            <a:pPr algn="just"/>
            <a:r>
              <a:rPr lang="zh-TW" altLang="zh-TW" sz="2400" dirty="0">
                <a:latin typeface="+mn-ea"/>
              </a:rPr>
              <a:t>更二連身條款訂定</a:t>
            </a:r>
            <a:r>
              <a:rPr lang="zh-TW" altLang="en-US" sz="2400" dirty="0">
                <a:latin typeface="+mn-ea"/>
              </a:rPr>
              <a:t>始末：</a:t>
            </a:r>
            <a:r>
              <a:rPr lang="zh-TW" altLang="zh-TW" sz="2400" dirty="0">
                <a:latin typeface="+mn-ea"/>
              </a:rPr>
              <a:t>司法院以</a:t>
            </a:r>
            <a:r>
              <a:rPr lang="en-US" altLang="zh-TW" sz="2400" dirty="0">
                <a:latin typeface="+mn-ea"/>
              </a:rPr>
              <a:t>76</a:t>
            </a:r>
            <a:r>
              <a:rPr lang="zh-TW" altLang="zh-TW" sz="2400" dirty="0">
                <a:latin typeface="+mn-ea"/>
              </a:rPr>
              <a:t>年</a:t>
            </a:r>
            <a:r>
              <a:rPr lang="en-US" altLang="zh-TW" sz="2400" dirty="0">
                <a:latin typeface="+mn-ea"/>
              </a:rPr>
              <a:t>1</a:t>
            </a:r>
            <a:r>
              <a:rPr lang="zh-TW" altLang="zh-TW" sz="2400" dirty="0">
                <a:latin typeface="+mn-ea"/>
              </a:rPr>
              <a:t>月</a:t>
            </a:r>
            <a:r>
              <a:rPr lang="en-US" altLang="zh-TW" sz="2400" dirty="0">
                <a:latin typeface="+mn-ea"/>
              </a:rPr>
              <a:t>10</a:t>
            </a:r>
            <a:r>
              <a:rPr lang="zh-TW" altLang="zh-TW" sz="2400" dirty="0">
                <a:latin typeface="+mn-ea"/>
              </a:rPr>
              <a:t>日</a:t>
            </a:r>
            <a:r>
              <a:rPr lang="en-US" altLang="zh-TW" sz="2400" dirty="0">
                <a:latin typeface="+mn-ea"/>
              </a:rPr>
              <a:t>(76)</a:t>
            </a:r>
            <a:r>
              <a:rPr lang="zh-TW" altLang="zh-TW" sz="2400" dirty="0">
                <a:latin typeface="+mn-ea"/>
              </a:rPr>
              <a:t>院台廳二字第</a:t>
            </a:r>
            <a:r>
              <a:rPr lang="en-US" altLang="zh-TW" sz="2400" dirty="0">
                <a:latin typeface="+mn-ea"/>
              </a:rPr>
              <a:t>01186</a:t>
            </a:r>
            <a:r>
              <a:rPr lang="zh-TW" altLang="zh-TW" sz="2400" dirty="0">
                <a:latin typeface="+mn-ea"/>
              </a:rPr>
              <a:t>號</a:t>
            </a:r>
            <a:r>
              <a:rPr lang="zh-TW" altLang="zh-TW" sz="2400" dirty="0"/>
              <a:t>函詢可否試辦及有無窒礙難行，本院檢討後認無試辦必要</a:t>
            </a:r>
            <a:r>
              <a:rPr lang="zh-TW" altLang="en-US" sz="2400" dirty="0"/>
              <a:t>。</a:t>
            </a:r>
            <a:r>
              <a:rPr lang="zh-TW" altLang="zh-TW" sz="2400" dirty="0"/>
              <a:t>嗣司法院因認</a:t>
            </a:r>
            <a:r>
              <a:rPr lang="zh-TW" altLang="en-US" sz="2400" dirty="0">
                <a:latin typeface="新細明體" panose="02020500000000000000" pitchFamily="18" charset="-120"/>
              </a:rPr>
              <a:t>「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就第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次以上發回更審之民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刑事上訴案件，分由最後發回之原承辦法官辦理，無損於當事人之審級利益，原則可行</a:t>
            </a:r>
            <a:r>
              <a:rPr lang="zh-TW" altLang="en-US" sz="2400" dirty="0">
                <a:latin typeface="新細明體" panose="02020500000000000000" pitchFamily="18" charset="-120"/>
              </a:rPr>
              <a:t>」</a:t>
            </a:r>
            <a:r>
              <a:rPr lang="zh-TW" altLang="zh-TW" sz="2400" dirty="0"/>
              <a:t>，再以</a:t>
            </a:r>
            <a:r>
              <a:rPr lang="en-US" altLang="zh-TW" sz="2400" dirty="0"/>
              <a:t>76</a:t>
            </a:r>
            <a:r>
              <a:rPr lang="zh-TW" altLang="zh-TW" sz="2400" dirty="0"/>
              <a:t>年</a:t>
            </a:r>
            <a:r>
              <a:rPr lang="en-US" altLang="zh-TW" sz="2400" dirty="0"/>
              <a:t>3</a:t>
            </a:r>
            <a:r>
              <a:rPr lang="zh-TW" altLang="zh-TW" sz="2400" dirty="0"/>
              <a:t>月</a:t>
            </a:r>
            <a:r>
              <a:rPr lang="en-US" altLang="zh-TW" sz="2400" dirty="0"/>
              <a:t>13</a:t>
            </a:r>
            <a:r>
              <a:rPr lang="zh-TW" altLang="zh-TW" sz="2400" dirty="0"/>
              <a:t>日</a:t>
            </a:r>
            <a:r>
              <a:rPr lang="en-US" altLang="zh-TW" sz="2400" dirty="0"/>
              <a:t>(76)</a:t>
            </a:r>
            <a:r>
              <a:rPr lang="zh-TW" altLang="zh-TW" sz="2400" dirty="0"/>
              <a:t>院台廳二字第</a:t>
            </a:r>
            <a:r>
              <a:rPr lang="en-US" altLang="zh-TW" sz="2400" dirty="0"/>
              <a:t>02453</a:t>
            </a:r>
            <a:r>
              <a:rPr lang="zh-TW" altLang="zh-TW" sz="2400" dirty="0"/>
              <a:t>號函令本院試辦</a:t>
            </a:r>
            <a:r>
              <a:rPr lang="en-US" altLang="zh-TW" sz="2400" dirty="0"/>
              <a:t>(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該函令是在釋字第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178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號解釋公布之後所為</a:t>
            </a:r>
            <a:r>
              <a:rPr lang="en-US" altLang="zh-TW" sz="2400" dirty="0"/>
              <a:t>)</a:t>
            </a:r>
            <a:r>
              <a:rPr lang="zh-TW" altLang="en-US" sz="2400" dirty="0"/>
              <a:t>。</a:t>
            </a:r>
            <a:r>
              <a:rPr lang="zh-TW" altLang="zh-TW" sz="2400" dirty="0"/>
              <a:t>本院乃決定自</a:t>
            </a:r>
            <a:r>
              <a:rPr lang="en-US" altLang="zh-TW" sz="2400" dirty="0"/>
              <a:t>76</a:t>
            </a:r>
            <a:r>
              <a:rPr lang="zh-TW" altLang="zh-TW" sz="2400" dirty="0"/>
              <a:t>年</a:t>
            </a:r>
            <a:r>
              <a:rPr lang="en-US" altLang="zh-TW" sz="2400" dirty="0"/>
              <a:t>3</a:t>
            </a:r>
            <a:r>
              <a:rPr lang="zh-TW" altLang="zh-TW" sz="2400" dirty="0"/>
              <a:t>月</a:t>
            </a:r>
            <a:r>
              <a:rPr lang="en-US" altLang="zh-TW" sz="2400" dirty="0"/>
              <a:t>16</a:t>
            </a:r>
            <a:r>
              <a:rPr lang="zh-TW" altLang="zh-TW" sz="2400" dirty="0"/>
              <a:t>日起試辦，並以</a:t>
            </a:r>
            <a:r>
              <a:rPr lang="en-US" altLang="zh-TW" sz="2400" dirty="0"/>
              <a:t>76</a:t>
            </a:r>
            <a:r>
              <a:rPr lang="zh-TW" altLang="zh-TW" sz="2400" dirty="0"/>
              <a:t>年</a:t>
            </a:r>
            <a:r>
              <a:rPr lang="en-US" altLang="zh-TW" sz="2400" dirty="0"/>
              <a:t>3</a:t>
            </a:r>
            <a:r>
              <a:rPr lang="zh-TW" altLang="zh-TW" sz="2400" dirty="0"/>
              <a:t>月</a:t>
            </a:r>
            <a:r>
              <a:rPr lang="en-US" altLang="zh-TW" sz="2400" dirty="0"/>
              <a:t>23</a:t>
            </a:r>
            <a:r>
              <a:rPr lang="zh-TW" altLang="zh-TW" sz="2400" dirty="0"/>
              <a:t>日</a:t>
            </a:r>
            <a:r>
              <a:rPr lang="en-US" altLang="zh-TW" sz="2400" dirty="0"/>
              <a:t>(76)</a:t>
            </a:r>
            <a:r>
              <a:rPr lang="zh-TW" altLang="zh-TW" sz="2400" dirty="0"/>
              <a:t>台文字第</a:t>
            </a:r>
            <a:r>
              <a:rPr lang="en-US" altLang="zh-TW" sz="2400" dirty="0"/>
              <a:t>0203</a:t>
            </a:r>
            <a:r>
              <a:rPr lang="zh-TW" altLang="zh-TW" sz="2400" dirty="0"/>
              <a:t>號函司法院備查，其後召開會議訂定。</a:t>
            </a:r>
            <a:endParaRPr lang="zh-TW" altLang="en-US" sz="2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3</a:t>
            </a:fld>
            <a:endParaRPr lang="zh-TW" altLang="en-US"/>
          </a:p>
        </p:txBody>
      </p:sp>
      <p:pic>
        <p:nvPicPr>
          <p:cNvPr id="8" name="Picture 2" descr="死囚連身條款釋憲司法院盼明年上半年前公開判決| 綜合| 要聞| 聯合新聞網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62" y="360485"/>
            <a:ext cx="5389683" cy="62601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1713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913774" y="800101"/>
            <a:ext cx="10363826" cy="5715000"/>
          </a:xfrm>
        </p:spPr>
        <p:txBody>
          <a:bodyPr>
            <a:noAutofit/>
          </a:bodyPr>
          <a:lstStyle/>
          <a:p>
            <a:pPr algn="just"/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法官於更審案件上訴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後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再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次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參與第三審裁判，係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先後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參與第三審裁判，並無上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下審級關係，且該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次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含以上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第三審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之審查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對象，分別為第二審之第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次及更審裁判，既與審級救濟利益無關，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亦非審查自己先前之裁判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，自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不構成自行迴避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事由</a:t>
            </a:r>
            <a:r>
              <a:rPr lang="zh-TW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r>
              <a:rPr lang="zh-TW" altLang="en-US" sz="2400" dirty="0"/>
              <a:t>至於</a:t>
            </a:r>
            <a:r>
              <a:rPr lang="zh-TW" altLang="zh-TW" sz="2400" dirty="0"/>
              <a:t>法官</a:t>
            </a:r>
            <a:r>
              <a:rPr lang="zh-TW" altLang="en-US" sz="2400" dirty="0"/>
              <a:t>縱</a:t>
            </a:r>
            <a:r>
              <a:rPr lang="zh-TW" altLang="zh-TW" sz="2400" dirty="0"/>
              <a:t>於先前撤銷發回裁判</a:t>
            </a:r>
            <a:r>
              <a:rPr lang="zh-TW" altLang="en-US" sz="2400" dirty="0"/>
              <a:t>，</a:t>
            </a:r>
            <a:r>
              <a:rPr lang="zh-TW" altLang="zh-TW" sz="2400" dirty="0"/>
              <a:t>表達不利於被告之法律見解</a:t>
            </a:r>
            <a:r>
              <a:rPr lang="en-US" altLang="zh-TW" sz="2400" dirty="0"/>
              <a:t>(</a:t>
            </a:r>
            <a:r>
              <a:rPr lang="zh-TW" altLang="en-US" sz="2400" dirty="0"/>
              <a:t>多數為被告上訴案件，故通常是有利被告之判斷</a:t>
            </a:r>
            <a:r>
              <a:rPr lang="en-US" altLang="zh-TW" sz="2400" dirty="0"/>
              <a:t>)</a:t>
            </a:r>
            <a:r>
              <a:rPr lang="zh-TW" altLang="zh-TW" sz="2400" dirty="0"/>
              <a:t>，亦屬糾正原審裁判之反射效果，乃審級救濟制度之本質使然</a:t>
            </a:r>
            <a:r>
              <a:rPr lang="zh-TW" altLang="en-US" sz="2400" dirty="0"/>
              <a:t>，亦與應排除之預斷危險無關。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/>
            <a:r>
              <a:rPr lang="zh-TW" altLang="zh-TW" sz="2400" dirty="0"/>
              <a:t>法律審之自我拘束</a:t>
            </a:r>
            <a:r>
              <a:rPr lang="zh-TW" altLang="en-US" sz="2400" dirty="0"/>
              <a:t>：</a:t>
            </a:r>
            <a:r>
              <a:rPr lang="zh-TW" altLang="zh-TW" sz="2400" dirty="0"/>
              <a:t>終審法院發回</a:t>
            </a:r>
            <a:r>
              <a:rPr lang="zh-TW" altLang="en-US" sz="2400" dirty="0"/>
              <a:t>更審</a:t>
            </a:r>
            <a:r>
              <a:rPr lang="zh-TW" altLang="zh-TW" sz="2400" dirty="0"/>
              <a:t>之案件，</a:t>
            </a:r>
            <a:r>
              <a:rPr lang="zh-TW" altLang="en-US" sz="2400" dirty="0"/>
              <a:t>不僅更審</a:t>
            </a:r>
            <a:r>
              <a:rPr lang="zh-TW" altLang="zh-TW" sz="2400" dirty="0"/>
              <a:t>法院應受發回理由之法律上判斷拘束</a:t>
            </a:r>
            <a:r>
              <a:rPr lang="en-US" altLang="zh-TW" sz="2400" dirty="0"/>
              <a:t>(</a:t>
            </a:r>
            <a:r>
              <a:rPr lang="zh-TW" altLang="zh-TW" sz="2400" dirty="0"/>
              <a:t>垂直拘束</a:t>
            </a:r>
            <a:r>
              <a:rPr lang="en-US" altLang="zh-TW" sz="2400" dirty="0"/>
              <a:t>)</a:t>
            </a:r>
            <a:r>
              <a:rPr lang="zh-TW" altLang="en-US" sz="2400" dirty="0"/>
              <a:t>，</a:t>
            </a:r>
            <a:r>
              <a:rPr lang="zh-TW" altLang="zh-TW" sz="2400" dirty="0"/>
              <a:t>受理更審上訴案件之法律審，亦須受先前發回理由之拘束</a:t>
            </a:r>
            <a:r>
              <a:rPr lang="en-US" altLang="zh-TW" sz="2400" dirty="0"/>
              <a:t>(</a:t>
            </a:r>
            <a:r>
              <a:rPr lang="zh-TW" altLang="zh-TW" sz="2400" dirty="0"/>
              <a:t>水平拘束</a:t>
            </a:r>
            <a:r>
              <a:rPr lang="en-US" altLang="zh-TW" sz="2400" dirty="0"/>
              <a:t>)</a:t>
            </a:r>
            <a:r>
              <a:rPr lang="zh-TW" altLang="zh-TW" sz="2400" dirty="0"/>
              <a:t>。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更二連身條款，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毋寧更能達到統一見解之目的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，且與德國聯邦最高法院依區域或案件性質「分庭」辦理上訴案件之事務分配規則相當，自不構成違憲。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544090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sz="quarter" idx="14"/>
          </p:nvPr>
        </p:nvSpPr>
        <p:spPr>
          <a:xfrm>
            <a:off x="870438" y="641838"/>
            <a:ext cx="10407788" cy="5890847"/>
          </a:xfrm>
        </p:spPr>
        <p:txBody>
          <a:bodyPr>
            <a:noAutofit/>
          </a:bodyPr>
          <a:lstStyle/>
          <a:p>
            <a:pPr algn="just"/>
            <a:r>
              <a:rPr lang="zh-TW" altLang="en-US" sz="2400" dirty="0"/>
              <a:t>釋字第</a:t>
            </a:r>
            <a:r>
              <a:rPr lang="en-US" altLang="zh-TW" sz="2400" dirty="0"/>
              <a:t>665</a:t>
            </a:r>
            <a:r>
              <a:rPr lang="zh-TW" altLang="en-US" sz="2400" dirty="0"/>
              <a:t>號：</a:t>
            </a:r>
            <a:endParaRPr lang="en-US" altLang="zh-TW" sz="2400" dirty="0"/>
          </a:p>
          <a:p>
            <a:pPr lvl="1" algn="just"/>
            <a:r>
              <a:rPr lang="zh-TW" altLang="en-US" sz="2200" dirty="0"/>
              <a:t>法院案件之分配，如依</a:t>
            </a:r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事先訂定之一般抽象規範</a:t>
            </a:r>
            <a:r>
              <a:rPr lang="zh-TW" altLang="en-US" sz="2200" dirty="0"/>
              <a:t>，將案件</a:t>
            </a:r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客觀公平合理分配</a:t>
            </a:r>
            <a:r>
              <a:rPr lang="zh-TW" altLang="en-US" sz="2200" dirty="0"/>
              <a:t>於法官，</a:t>
            </a:r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足以摒除恣意或其他不當干涉</a:t>
            </a:r>
            <a:r>
              <a:rPr lang="zh-TW" altLang="en-US" sz="2200" dirty="0"/>
              <a:t>案件分配作業者，即與保障人民訴訟權之憲法意旨，並無不符。法官就受理之案件，負有合法、公正、妥速處理之職責，而</a:t>
            </a:r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各法院之組織規模、案件負擔、法官人數等情況各異，且案件分配涉及法官之獨立審判職責及工作之公平負荷</a:t>
            </a:r>
            <a:r>
              <a:rPr lang="zh-TW" altLang="en-US" sz="2200" dirty="0">
                <a:latin typeface="+mn-ea"/>
              </a:rPr>
              <a:t>，於不牴觸法律、司法院訂定之法規命令及行政規則（法院組織法第</a:t>
            </a:r>
            <a:r>
              <a:rPr lang="en-US" altLang="zh-TW" sz="2200" dirty="0">
                <a:latin typeface="+mn-ea"/>
              </a:rPr>
              <a:t>78</a:t>
            </a:r>
            <a:r>
              <a:rPr lang="zh-TW" altLang="en-US" sz="2200" dirty="0">
                <a:latin typeface="+mn-ea"/>
              </a:rPr>
              <a:t>條、第</a:t>
            </a:r>
            <a:r>
              <a:rPr lang="en-US" altLang="zh-TW" sz="2200" dirty="0">
                <a:latin typeface="+mn-ea"/>
              </a:rPr>
              <a:t>79</a:t>
            </a:r>
            <a:r>
              <a:rPr lang="zh-TW" altLang="en-US" sz="2200" dirty="0">
                <a:latin typeface="+mn-ea"/>
              </a:rPr>
              <a:t>條參照）時，法院就受理案件分配之事務，</a:t>
            </a:r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自得於合理及必要之範圍內，訂定補充規範，俾符合各法院受理案件現實狀況之需求</a:t>
            </a:r>
            <a:r>
              <a:rPr lang="zh-TW" altLang="en-US" sz="2200" dirty="0"/>
              <a:t>，以避免恣意及其他不當之干預，並提升審判運作之效率。</a:t>
            </a:r>
            <a:endParaRPr lang="en-US" altLang="zh-TW" sz="2200" dirty="0"/>
          </a:p>
          <a:p>
            <a:pPr algn="just"/>
            <a:r>
              <a:rPr lang="zh-TW" altLang="zh-TW" sz="2400" dirty="0"/>
              <a:t>法官分案之最高指導原則，為法定法官原則，此原則是為了避免人為恣意操作</a:t>
            </a:r>
            <a:r>
              <a:rPr lang="zh-TW" altLang="zh-TW" sz="2400" dirty="0">
                <a:latin typeface="+mn-ea"/>
              </a:rPr>
              <a:t>，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然而並不等同於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電腦</a:t>
            </a:r>
            <a:r>
              <a:rPr lang="en-US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抽籤原則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。重點在於分案規則是否具有依事先、抽象、一般規則而制定之特性，且自始不排除基於專業分工或其他合理考量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17601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內容版面配置區 6"/>
          <p:cNvSpPr>
            <a:spLocks noGrp="1"/>
          </p:cNvSpPr>
          <p:nvPr>
            <p:ph sz="quarter" idx="14"/>
          </p:nvPr>
        </p:nvSpPr>
        <p:spPr>
          <a:xfrm>
            <a:off x="870438" y="641838"/>
            <a:ext cx="10407788" cy="5776547"/>
          </a:xfrm>
        </p:spPr>
        <p:txBody>
          <a:bodyPr>
            <a:noAutofit/>
          </a:bodyPr>
          <a:lstStyle/>
          <a:p>
            <a:pPr algn="just"/>
            <a:r>
              <a:rPr lang="zh-TW" altLang="en-US" sz="2200" dirty="0">
                <a:latin typeface="+mn-ea"/>
              </a:rPr>
              <a:t>更二連身條款之合憲性說明</a:t>
            </a:r>
            <a:endParaRPr lang="en-US" altLang="zh-TW" sz="2200" dirty="0">
              <a:latin typeface="+mn-ea"/>
            </a:endParaRPr>
          </a:p>
          <a:p>
            <a:pPr lvl="1" algn="just"/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符合事先性原則</a:t>
            </a:r>
            <a:r>
              <a:rPr lang="zh-TW" altLang="en-US" sz="2200" dirty="0"/>
              <a:t>：</a:t>
            </a:r>
            <a:r>
              <a:rPr lang="zh-TW" altLang="zh-TW" sz="2200" dirty="0"/>
              <a:t>更二連身條款</a:t>
            </a:r>
            <a:r>
              <a:rPr lang="zh-TW" altLang="en-US" sz="2200" dirty="0"/>
              <a:t>早</a:t>
            </a:r>
            <a:r>
              <a:rPr lang="zh-TW" altLang="zh-TW" sz="2200" dirty="0"/>
              <a:t>已訂定完成</a:t>
            </a:r>
            <a:r>
              <a:rPr lang="zh-TW" altLang="en-US" sz="2200" dirty="0"/>
              <a:t>。</a:t>
            </a:r>
            <a:endParaRPr lang="en-US" altLang="zh-TW" sz="2200" dirty="0"/>
          </a:p>
          <a:p>
            <a:pPr lvl="1" algn="just"/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符合一般性原則</a:t>
            </a:r>
            <a:r>
              <a:rPr lang="zh-TW" altLang="en-US" sz="2200" dirty="0"/>
              <a:t>：適用於所有民、刑事之上訴第三審案件。</a:t>
            </a:r>
            <a:endParaRPr lang="en-US" altLang="zh-TW" sz="2200" dirty="0"/>
          </a:p>
          <a:p>
            <a:pPr lvl="1" algn="just"/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符合抽象性、客觀明確性原則</a:t>
            </a:r>
            <a:r>
              <a:rPr lang="zh-TW" altLang="en-US" sz="2200" dirty="0"/>
              <a:t>：符合</a:t>
            </a:r>
            <a:r>
              <a:rPr lang="zh-TW" altLang="en-US" sz="2200" dirty="0">
                <a:latin typeface="新細明體" panose="02020500000000000000" pitchFamily="18" charset="-120"/>
              </a:rPr>
              <a:t>「</a:t>
            </a:r>
            <a:r>
              <a:rPr lang="zh-TW" altLang="zh-TW" sz="2200" dirty="0"/>
              <a:t>更二審以後的案件</a:t>
            </a:r>
            <a:r>
              <a:rPr lang="en-US" altLang="zh-TW" sz="2200" dirty="0"/>
              <a:t>(</a:t>
            </a:r>
            <a:r>
              <a:rPr lang="zh-TW" altLang="en-US" sz="2200" dirty="0"/>
              <a:t>即更三審以上之上訴案件</a:t>
            </a:r>
            <a:r>
              <a:rPr lang="en-US" altLang="zh-TW" sz="2200" dirty="0"/>
              <a:t>)</a:t>
            </a:r>
            <a:r>
              <a:rPr lang="zh-TW" altLang="en-US" sz="2200" dirty="0">
                <a:latin typeface="新細明體" panose="02020500000000000000" pitchFamily="18" charset="-120"/>
              </a:rPr>
              <a:t>」，分</a:t>
            </a:r>
            <a:r>
              <a:rPr lang="zh-TW" altLang="en-US" sz="2200" dirty="0"/>
              <a:t>由最後發回更審之原承辦法官</a:t>
            </a:r>
            <a:r>
              <a:rPr lang="en-US" altLang="zh-TW" sz="2200" dirty="0"/>
              <a:t>(</a:t>
            </a:r>
            <a:r>
              <a:rPr lang="zh-TW" altLang="en-US" sz="2200" dirty="0"/>
              <a:t>即主筆法官</a:t>
            </a:r>
            <a:r>
              <a:rPr lang="en-US" altLang="zh-TW" sz="2200" dirty="0"/>
              <a:t>)</a:t>
            </a:r>
            <a:r>
              <a:rPr lang="zh-TW" altLang="en-US" sz="2200" dirty="0"/>
              <a:t>辦理</a:t>
            </a:r>
            <a:r>
              <a:rPr lang="en-US" altLang="zh-TW" sz="2200" dirty="0"/>
              <a:t>(</a:t>
            </a:r>
            <a:r>
              <a:rPr lang="zh-TW" altLang="en-US" sz="2200" dirty="0"/>
              <a:t>但合議庭其他成員可能不同</a:t>
            </a:r>
            <a:r>
              <a:rPr lang="en-US" altLang="zh-TW" sz="2200" dirty="0"/>
              <a:t>)</a:t>
            </a:r>
            <a:r>
              <a:rPr lang="zh-TW" altLang="en-US" sz="2200" dirty="0"/>
              <a:t>。</a:t>
            </a:r>
            <a:endParaRPr lang="en-US" altLang="zh-TW" sz="2200" dirty="0"/>
          </a:p>
          <a:p>
            <a:pPr lvl="1" algn="just"/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符合公平原則，且足以摒棄恣意或不當干涉</a:t>
            </a:r>
            <a:r>
              <a:rPr lang="zh-TW" altLang="en-US" sz="2200" dirty="0"/>
              <a:t>：構成連身之前，係依電腦隨機抽籤之方式分案，形成主筆法官。就該案件之整體分案程序而言，</a:t>
            </a:r>
            <a:r>
              <a:rPr lang="zh-TW" altLang="en-US" sz="2200" dirty="0">
                <a:latin typeface="新細明體" panose="02020500000000000000" pitchFamily="18" charset="-120"/>
              </a:rPr>
              <a:t>「</a:t>
            </a:r>
            <a:r>
              <a:rPr lang="zh-TW" altLang="zh-TW" sz="2200" dirty="0"/>
              <a:t>更二以後</a:t>
            </a:r>
            <a:r>
              <a:rPr lang="zh-TW" altLang="en-US" sz="2200" dirty="0">
                <a:latin typeface="新細明體" panose="02020500000000000000" pitchFamily="18" charset="-120"/>
              </a:rPr>
              <a:t>」</a:t>
            </a:r>
            <a:r>
              <a:rPr lang="zh-TW" altLang="zh-TW" sz="2200" dirty="0"/>
              <a:t>的案件分由原承辦股法官辦理，</a:t>
            </a:r>
            <a:r>
              <a:rPr lang="zh-TW" altLang="en-US" sz="2200" dirty="0"/>
              <a:t>乃</a:t>
            </a:r>
            <a:r>
              <a:rPr lang="zh-TW" altLang="zh-TW" sz="2200" dirty="0"/>
              <a:t>先前</a:t>
            </a:r>
            <a:r>
              <a:rPr lang="zh-TW" altLang="en-US" sz="2200" dirty="0"/>
              <a:t>電腦</a:t>
            </a:r>
            <a:r>
              <a:rPr lang="zh-TW" altLang="zh-TW" sz="2200" dirty="0"/>
              <a:t>隨機分案之當然結果</a:t>
            </a:r>
            <a:r>
              <a:rPr lang="zh-TW" altLang="en-US" sz="2200" dirty="0"/>
              <a:t>。</a:t>
            </a:r>
            <a:endParaRPr lang="en-US" altLang="zh-TW" sz="2200" dirty="0"/>
          </a:p>
          <a:p>
            <a:pPr lvl="1" algn="just"/>
            <a:r>
              <a:rPr lang="zh-TW" altLang="en-US" sz="22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符合合理及必要性原則</a:t>
            </a:r>
            <a:r>
              <a:rPr lang="zh-TW" altLang="en-US" sz="2200" dirty="0"/>
              <a:t>：本院受理之連身案件，至少歷經偵查、第一審、第二審、第</a:t>
            </a:r>
            <a:r>
              <a:rPr lang="en-US" altLang="zh-TW" sz="2200" dirty="0"/>
              <a:t>1</a:t>
            </a:r>
            <a:r>
              <a:rPr lang="zh-TW" altLang="en-US" sz="2200" dirty="0"/>
              <a:t>次第三審、更一審、第</a:t>
            </a:r>
            <a:r>
              <a:rPr lang="en-US" altLang="zh-TW" sz="2200" dirty="0"/>
              <a:t>2</a:t>
            </a:r>
            <a:r>
              <a:rPr lang="zh-TW" altLang="en-US" sz="2200" dirty="0"/>
              <a:t>次第三審、更二審、第</a:t>
            </a:r>
            <a:r>
              <a:rPr lang="en-US" altLang="zh-TW" sz="2200" dirty="0"/>
              <a:t>3</a:t>
            </a:r>
            <a:r>
              <a:rPr lang="zh-TW" altLang="en-US" sz="2200" dirty="0"/>
              <a:t>次第三審、更三審之訴訟程序。符合法治國要求之合理審判期間、法一致性及法安定性等考量。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9029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sz="quarter" idx="13"/>
          </p:nvPr>
        </p:nvSpPr>
        <p:spPr>
          <a:xfrm>
            <a:off x="530469" y="448408"/>
            <a:ext cx="10961077" cy="6128238"/>
          </a:xfrm>
        </p:spPr>
        <p:txBody>
          <a:bodyPr>
            <a:noAutofit/>
          </a:bodyPr>
          <a:lstStyle/>
          <a:p>
            <a:pPr algn="just"/>
            <a:r>
              <a:rPr lang="zh-TW" altLang="zh-TW" sz="26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美國聯邦最高法院</a:t>
            </a:r>
            <a:r>
              <a:rPr lang="zh-TW" altLang="zh-TW" sz="2600" dirty="0"/>
              <a:t>只設</a:t>
            </a:r>
            <a:r>
              <a:rPr lang="en-US" altLang="zh-TW" sz="2600" dirty="0"/>
              <a:t>1</a:t>
            </a:r>
            <a:r>
              <a:rPr lang="zh-TW" altLang="zh-TW" sz="2600" dirty="0"/>
              <a:t>庭，撤銷發回案件再上訴後，</a:t>
            </a:r>
            <a:r>
              <a:rPr lang="zh-TW" altLang="en-US" sz="2600" dirty="0"/>
              <a:t>當然</a:t>
            </a:r>
            <a:r>
              <a:rPr lang="zh-TW" altLang="zh-TW" sz="2600" dirty="0"/>
              <a:t>仍由同庭辦理。</a:t>
            </a:r>
            <a:endParaRPr lang="en-US" altLang="zh-TW" sz="2600" dirty="0"/>
          </a:p>
          <a:p>
            <a:pPr algn="just"/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德國聯邦最高法院</a:t>
            </a:r>
            <a:r>
              <a:rPr lang="zh-TW" altLang="zh-TW" sz="2400" dirty="0"/>
              <a:t>設有多庭，其民事案件以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專業分庭</a:t>
            </a:r>
            <a:r>
              <a:rPr lang="zh-TW" altLang="zh-TW" sz="2400" dirty="0"/>
              <a:t>，例如智財事件由民</a:t>
            </a:r>
            <a:r>
              <a:rPr lang="en-US" altLang="zh-TW" sz="2400" dirty="0"/>
              <a:t>1</a:t>
            </a:r>
            <a:r>
              <a:rPr lang="zh-TW" altLang="zh-TW" sz="2400" dirty="0"/>
              <a:t>庭受理，家事事件由民</a:t>
            </a:r>
            <a:r>
              <a:rPr lang="en-US" altLang="zh-TW" sz="2400" dirty="0"/>
              <a:t>12</a:t>
            </a:r>
            <a:r>
              <a:rPr lang="zh-TW" altLang="zh-TW" sz="2400" dirty="0"/>
              <a:t>庭受理；刑事案件則以原判決法院所屬</a:t>
            </a:r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地區劃分</a:t>
            </a:r>
            <a:r>
              <a:rPr lang="zh-TW" altLang="zh-TW" sz="2400" dirty="0"/>
              <a:t>，例如刑</a:t>
            </a:r>
            <a:r>
              <a:rPr lang="en-US" altLang="zh-TW" sz="2400" dirty="0"/>
              <a:t>1</a:t>
            </a:r>
            <a:r>
              <a:rPr lang="zh-TW" altLang="zh-TW" sz="2400" dirty="0"/>
              <a:t>庭受理慕尼黑、斯圖加及卡斯盧爾的高等法院判決之上訴案件。因此，同一案件撤銷</a:t>
            </a:r>
            <a:r>
              <a:rPr lang="en-US" altLang="zh-TW" sz="2400" dirty="0"/>
              <a:t>(</a:t>
            </a:r>
            <a:r>
              <a:rPr lang="zh-TW" altLang="zh-TW" sz="2400" dirty="0"/>
              <a:t>廢棄</a:t>
            </a:r>
            <a:r>
              <a:rPr lang="en-US" altLang="zh-TW" sz="2400" dirty="0"/>
              <a:t>)</a:t>
            </a:r>
            <a:r>
              <a:rPr lang="zh-TW" altLang="zh-TW" sz="2400" dirty="0"/>
              <a:t>發回更審後之上訴案件，必然由原撤銷</a:t>
            </a:r>
            <a:r>
              <a:rPr lang="en-US" altLang="zh-TW" sz="2400" dirty="0"/>
              <a:t>(</a:t>
            </a:r>
            <a:r>
              <a:rPr lang="zh-TW" altLang="zh-TW" sz="2400" dirty="0"/>
              <a:t>廢棄</a:t>
            </a:r>
            <a:r>
              <a:rPr lang="en-US" altLang="zh-TW" sz="2400" dirty="0"/>
              <a:t>)</a:t>
            </a:r>
            <a:r>
              <a:rPr lang="zh-TW" altLang="zh-TW" sz="2400" dirty="0"/>
              <a:t>之同庭法官審理</a:t>
            </a:r>
            <a:r>
              <a:rPr lang="zh-TW" altLang="en-US" sz="2400" dirty="0"/>
              <a:t>。</a:t>
            </a:r>
            <a:endParaRPr lang="en-US" altLang="zh-TW" sz="2400" dirty="0"/>
          </a:p>
          <a:p>
            <a:pPr algn="just"/>
            <a:r>
              <a:rPr lang="zh-TW" altLang="zh-TW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日本最高裁判所</a:t>
            </a:r>
            <a:r>
              <a:rPr lang="zh-TW" altLang="en-US" sz="2400" dirty="0"/>
              <a:t>設</a:t>
            </a:r>
            <a:r>
              <a:rPr lang="en-US" altLang="zh-TW" sz="2400" dirty="0"/>
              <a:t>1</a:t>
            </a:r>
            <a:r>
              <a:rPr lang="zh-TW" altLang="zh-TW" sz="2400" dirty="0"/>
              <a:t>個大法庭、</a:t>
            </a:r>
            <a:r>
              <a:rPr lang="en-US" altLang="zh-TW" sz="2400" dirty="0"/>
              <a:t>3</a:t>
            </a:r>
            <a:r>
              <a:rPr lang="zh-TW" altLang="zh-TW" sz="2400" dirty="0"/>
              <a:t>個小法庭，大法庭由全體法官組成。倘撤銷發回之第三審裁判係由大法庭作成，則更審之上訴案件必然是由曾經參與同一案件之第三審法官參與。</a:t>
            </a:r>
            <a:endParaRPr lang="en-US" altLang="zh-TW" sz="2400" dirty="0"/>
          </a:p>
          <a:p>
            <a:pPr algn="just"/>
            <a:r>
              <a:rPr lang="zh-TW" altLang="en-US" sz="2400" dirty="0">
                <a:latin typeface="+mn-ea"/>
              </a:rPr>
              <a:t>更二連身條款使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更三審判決之上訴案件</a:t>
            </a:r>
            <a:r>
              <a:rPr lang="zh-TW" altLang="en-US" sz="2400" dirty="0">
                <a:latin typeface="+mn-ea"/>
              </a:rPr>
              <a:t>，經由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依法定程序訂定</a:t>
            </a:r>
            <a:r>
              <a:rPr lang="zh-TW" altLang="en-US" sz="2400" dirty="0">
                <a:latin typeface="+mn-ea"/>
              </a:rPr>
              <a:t>之分案要點，分由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先前以電腦隨機分案之同一主筆法官</a:t>
            </a:r>
            <a:r>
              <a:rPr lang="zh-TW" altLang="en-US" sz="2400" dirty="0">
                <a:latin typeface="+mn-ea"/>
              </a:rPr>
              <a:t>辦理，符合釋字第</a:t>
            </a:r>
            <a:r>
              <a:rPr lang="en-US" altLang="zh-TW" sz="2400" dirty="0">
                <a:latin typeface="+mn-ea"/>
              </a:rPr>
              <a:t>655</a:t>
            </a:r>
            <a:r>
              <a:rPr lang="zh-TW" altLang="en-US" sz="2400" dirty="0">
                <a:latin typeface="+mn-ea"/>
              </a:rPr>
              <a:t>號解釋意旨，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較之</a:t>
            </a:r>
            <a:r>
              <a:rPr lang="zh-TW" altLang="en-US" sz="2400" b="1" u="sng">
                <a:latin typeface="標楷體" panose="03000509000000000000" pitchFamily="65" charset="-120"/>
                <a:ea typeface="標楷體" panose="03000509000000000000" pitchFamily="65" charset="-120"/>
              </a:rPr>
              <a:t>外國終審法院之分案模式，並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無不當</a:t>
            </a:r>
            <a:r>
              <a:rPr lang="zh-TW" altLang="en-US" sz="2400" dirty="0">
                <a:latin typeface="+mn-ea"/>
              </a:rPr>
              <a:t>，</a:t>
            </a:r>
            <a:r>
              <a:rPr lang="zh-TW" altLang="en-US" sz="2400">
                <a:latin typeface="+mn-ea"/>
              </a:rPr>
              <a:t>且符合建構</a:t>
            </a:r>
            <a:r>
              <a:rPr lang="zh-TW" altLang="en-US" sz="2400" b="1" u="sng">
                <a:latin typeface="標楷體" panose="03000509000000000000" pitchFamily="65" charset="-120"/>
                <a:ea typeface="標楷體" panose="03000509000000000000" pitchFamily="65" charset="-120"/>
              </a:rPr>
              <a:t>組織金字塔及</a:t>
            </a:r>
            <a:r>
              <a:rPr lang="zh-TW" altLang="en-US" sz="2400" b="1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訴訟</a:t>
            </a:r>
            <a:r>
              <a:rPr lang="zh-TW" altLang="en-US" sz="2400" b="1" u="sng">
                <a:latin typeface="標楷體" panose="03000509000000000000" pitchFamily="65" charset="-120"/>
                <a:ea typeface="標楷體" panose="03000509000000000000" pitchFamily="65" charset="-120"/>
              </a:rPr>
              <a:t>金字塔</a:t>
            </a:r>
            <a:r>
              <a:rPr lang="zh-TW" altLang="en-US" sz="2400">
                <a:latin typeface="+mn-ea"/>
              </a:rPr>
              <a:t>之終局目標</a:t>
            </a:r>
            <a:r>
              <a:rPr lang="zh-TW" altLang="en-US" sz="2400" dirty="0">
                <a:latin typeface="+mn-ea"/>
              </a:rPr>
              <a:t>，何來違憲之有</a:t>
            </a:r>
            <a:r>
              <a:rPr lang="zh-TW" altLang="en-US" sz="2400" dirty="0"/>
              <a:t>？</a:t>
            </a:r>
            <a:endParaRPr lang="en-US" altLang="zh-TW" sz="2400" dirty="0"/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0B0659-815D-4178-B697-DE8E344E1D36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93761169"/>
      </p:ext>
    </p:extLst>
  </p:cSld>
  <p:clrMapOvr>
    <a:masterClrMapping/>
  </p:clrMapOvr>
</p:sld>
</file>

<file path=ppt/theme/theme1.xml><?xml version="1.0" encoding="utf-8"?>
<a:theme xmlns:a="http://schemas.openxmlformats.org/drawingml/2006/main" name="小水滴">
  <a:themeElements>
    <a:clrScheme name="灰階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352</TotalTime>
  <Words>1200</Words>
  <Application>Microsoft Office PowerPoint</Application>
  <PresentationFormat>寬螢幕</PresentationFormat>
  <Paragraphs>27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新細明體</vt:lpstr>
      <vt:lpstr>標楷體</vt:lpstr>
      <vt:lpstr>Arial</vt:lpstr>
      <vt:lpstr>Calibri</vt:lpstr>
      <vt:lpstr>Tw Cen MT</vt:lpstr>
      <vt:lpstr>小水滴</vt:lpstr>
      <vt:lpstr>憲法法庭說明會 會台字第13254、13770號 107年度憲二字第166號</vt:lpstr>
      <vt:lpstr>更二連身條款 與法官迴避、法定法官原則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憲法法庭說明會</dc:title>
  <dc:creator>吳秋宏</dc:creator>
  <cp:lastModifiedBy>林廷佳</cp:lastModifiedBy>
  <cp:revision>164</cp:revision>
  <dcterms:created xsi:type="dcterms:W3CDTF">2022-10-19T08:33:15Z</dcterms:created>
  <dcterms:modified xsi:type="dcterms:W3CDTF">2022-10-24T07:50:34Z</dcterms:modified>
</cp:coreProperties>
</file>