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5" r:id="rId1"/>
  </p:sldMasterIdLst>
  <p:notesMasterIdLst>
    <p:notesMasterId r:id="rId15"/>
  </p:notesMasterIdLst>
  <p:handoutMasterIdLst>
    <p:handoutMasterId r:id="rId16"/>
  </p:handoutMasterIdLst>
  <p:sldIdLst>
    <p:sldId id="256" r:id="rId2"/>
    <p:sldId id="346" r:id="rId3"/>
    <p:sldId id="347" r:id="rId4"/>
    <p:sldId id="259" r:id="rId5"/>
    <p:sldId id="348" r:id="rId6"/>
    <p:sldId id="349" r:id="rId7"/>
    <p:sldId id="336" r:id="rId8"/>
    <p:sldId id="350" r:id="rId9"/>
    <p:sldId id="344" r:id="rId10"/>
    <p:sldId id="353" r:id="rId11"/>
    <p:sldId id="351" r:id="rId12"/>
    <p:sldId id="354" r:id="rId13"/>
    <p:sldId id="355" r:id="rId14"/>
  </p:sldIdLst>
  <p:sldSz cx="12192000" cy="6858000"/>
  <p:notesSz cx="6797675" cy="9928225"/>
  <p:embeddedFontLst>
    <p:embeddedFont>
      <p:font typeface="源石黑體 L" panose="02020500000000000000" charset="-12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alibri Light" panose="020F0302020204030204" pitchFamily="34" charset="0"/>
      <p:regular r:id="rId22"/>
      <p:italic r:id="rId23"/>
    </p:embeddedFont>
    <p:embeddedFont>
      <p:font typeface="Gen Jyuu Gothic Medium" panose="02020500000000000000" charset="-120"/>
      <p:regular r:id="rId24"/>
    </p:embeddedFont>
    <p:embeddedFont>
      <p:font typeface="微軟正黑體" panose="020B0604030504040204" pitchFamily="34" charset="-120"/>
      <p:regular r:id="rId25"/>
      <p:bold r:id="rId26"/>
    </p:embeddedFont>
    <p:embeddedFont>
      <p:font typeface="源泉圓體 B" panose="02020500000000000000" charset="-120"/>
      <p:bold r:id="rId27"/>
    </p:embeddedFont>
    <p:embeddedFont>
      <p:font typeface="源泉圓體 R" panose="02020500000000000000" charset="-120"/>
      <p:regular r:id="rId28"/>
    </p:embeddedFont>
    <p:embeddedFont>
      <p:font typeface="源泉圓體 L" panose="02020500000000000000" charset="-120"/>
      <p:regular r:id="rId29"/>
    </p:embeddedFont>
  </p:embeddedFont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D" initials="C" lastIdx="1" clrIdx="0">
    <p:extLst>
      <p:ext uri="{19B8F6BF-5375-455C-9EA6-DF929625EA0E}">
        <p15:presenceInfo xmlns:p15="http://schemas.microsoft.com/office/powerpoint/2012/main" userId="CHD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9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330" y="6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38304D-6D9B-45A0-8EBA-25EECF8D49DC}" type="doc">
      <dgm:prSet loTypeId="urn:microsoft.com/office/officeart/2005/8/layout/hierarchy5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C60D15C3-7716-42F7-AFB6-BA4A18F36E33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最佳選項</a:t>
          </a:r>
          <a:r>
            <a: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-</a:t>
          </a:r>
        </a:p>
        <a:p>
          <a:r>
            <a: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A4</a:t>
          </a:r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系爭規定違憲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6132733-AE87-4DA7-8735-74294920A3A3}" type="parTrans" cxnId="{64E36CD4-83BF-40CD-A185-ACF330CA43A7}">
      <dgm:prSet/>
      <dgm:spPr/>
      <dgm:t>
        <a:bodyPr/>
        <a:lstStyle/>
        <a:p>
          <a:endParaRPr lang="zh-TW" altLang="en-US"/>
        </a:p>
      </dgm:t>
    </dgm:pt>
    <dgm:pt modelId="{9BDBAAAB-AD9C-42DF-99CD-F8BDFD3CAC6D}" type="sibTrans" cxnId="{64E36CD4-83BF-40CD-A185-ACF330CA43A7}">
      <dgm:prSet/>
      <dgm:spPr/>
      <dgm:t>
        <a:bodyPr/>
        <a:lstStyle/>
        <a:p>
          <a:endParaRPr lang="zh-TW" altLang="en-US"/>
        </a:p>
      </dgm:t>
    </dgm:pt>
    <dgm:pt modelId="{BF79D995-B401-4CF7-8027-31B30F28B952}">
      <dgm:prSet phldrT="[文字]"/>
      <dgm:spPr/>
      <dgm:t>
        <a:bodyPr/>
        <a:lstStyle/>
        <a:p>
          <a:pPr algn="just"/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造成感情受辱並非適格保護法益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2659400-489A-4524-B46F-1E04FF047F77}" type="parTrans" cxnId="{7E6D877A-42E5-4C0C-B08F-620B3B45492D}">
      <dgm:prSet/>
      <dgm:spPr/>
      <dgm:t>
        <a:bodyPr/>
        <a:lstStyle/>
        <a:p>
          <a:endParaRPr lang="zh-TW" altLang="en-US"/>
        </a:p>
      </dgm:t>
    </dgm:pt>
    <dgm:pt modelId="{115B37D7-98D3-4863-AB98-6A8B39A9B929}" type="sibTrans" cxnId="{7E6D877A-42E5-4C0C-B08F-620B3B45492D}">
      <dgm:prSet/>
      <dgm:spPr/>
      <dgm:t>
        <a:bodyPr/>
        <a:lstStyle/>
        <a:p>
          <a:endParaRPr lang="zh-TW" altLang="en-US"/>
        </a:p>
      </dgm:t>
    </dgm:pt>
    <dgm:pt modelId="{71AA70D0-2110-47BE-9FC8-CBEC0EDE339A}">
      <dgm:prSet phldrT="[文字]"/>
      <dgm:spPr/>
      <dgm:t>
        <a:bodyPr/>
        <a:lstStyle/>
        <a:p>
          <a:pPr algn="just"/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個案權衡代價太高</a:t>
          </a:r>
          <a:r>
            <a: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-</a:t>
          </a:r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不符合狹義比例原則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CCAB9F7-AC4C-4467-9ADF-09EF8F209A07}" type="parTrans" cxnId="{B50635D6-8536-4728-95EB-9A32C587258D}">
      <dgm:prSet/>
      <dgm:spPr/>
      <dgm:t>
        <a:bodyPr/>
        <a:lstStyle/>
        <a:p>
          <a:endParaRPr lang="zh-TW" altLang="en-US"/>
        </a:p>
      </dgm:t>
    </dgm:pt>
    <dgm:pt modelId="{1C9730D2-54A2-47AF-A849-CA59FF3F1F95}" type="sibTrans" cxnId="{B50635D6-8536-4728-95EB-9A32C587258D}">
      <dgm:prSet/>
      <dgm:spPr/>
      <dgm:t>
        <a:bodyPr/>
        <a:lstStyle/>
        <a:p>
          <a:endParaRPr lang="zh-TW" altLang="en-US"/>
        </a:p>
      </dgm:t>
    </dgm:pt>
    <dgm:pt modelId="{3B0DFEAC-A93D-4F3F-93B3-9D10D59C718B}">
      <dgm:prSet phldrT="[文字]"/>
      <dgm:spPr/>
      <dgm:t>
        <a:bodyPr/>
        <a:lstStyle/>
        <a:p>
          <a:pPr algn="just"/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仇恨、挑釁性言論的管制，是立法的責任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2518949-9B06-4161-A58F-D85A6DAF63B4}" type="parTrans" cxnId="{5AEF5D6D-CCA4-4C3F-951B-A5CE58D9DCAE}">
      <dgm:prSet/>
      <dgm:spPr/>
      <dgm:t>
        <a:bodyPr/>
        <a:lstStyle/>
        <a:p>
          <a:endParaRPr lang="zh-TW" altLang="en-US"/>
        </a:p>
      </dgm:t>
    </dgm:pt>
    <dgm:pt modelId="{94036BD9-E74B-440E-A1D7-AEFEF80150EF}" type="sibTrans" cxnId="{5AEF5D6D-CCA4-4C3F-951B-A5CE58D9DCAE}">
      <dgm:prSet/>
      <dgm:spPr/>
      <dgm:t>
        <a:bodyPr/>
        <a:lstStyle/>
        <a:p>
          <a:endParaRPr lang="zh-TW" altLang="en-US"/>
        </a:p>
      </dgm:t>
    </dgm:pt>
    <dgm:pt modelId="{AAC4BB3A-6FF1-4978-9058-E05896A42D66}" type="pres">
      <dgm:prSet presAssocID="{BA38304D-6D9B-45A0-8EBA-25EECF8D49DC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E013894-CABA-44AB-89C2-142B744F78DA}" type="pres">
      <dgm:prSet presAssocID="{BA38304D-6D9B-45A0-8EBA-25EECF8D49DC}" presName="hierFlow" presStyleCnt="0"/>
      <dgm:spPr/>
    </dgm:pt>
    <dgm:pt modelId="{750CC42C-D7B7-479A-8CF7-18E79F1A1655}" type="pres">
      <dgm:prSet presAssocID="{BA38304D-6D9B-45A0-8EBA-25EECF8D49DC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002CC7A9-AA04-4A15-B1DA-9C550CF3A20E}" type="pres">
      <dgm:prSet presAssocID="{C60D15C3-7716-42F7-AFB6-BA4A18F36E33}" presName="Name17" presStyleCnt="0"/>
      <dgm:spPr/>
    </dgm:pt>
    <dgm:pt modelId="{6C962704-07B8-4079-89C7-84C61B08F30C}" type="pres">
      <dgm:prSet presAssocID="{C60D15C3-7716-42F7-AFB6-BA4A18F36E33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8C205DB-20C7-4379-8756-60728637AF1C}" type="pres">
      <dgm:prSet presAssocID="{C60D15C3-7716-42F7-AFB6-BA4A18F36E33}" presName="hierChild2" presStyleCnt="0"/>
      <dgm:spPr/>
    </dgm:pt>
    <dgm:pt modelId="{126F4532-A0A5-49B0-B4B1-19F399EE48C3}" type="pres">
      <dgm:prSet presAssocID="{22659400-489A-4524-B46F-1E04FF047F77}" presName="Name25" presStyleLbl="parChTrans1D2" presStyleIdx="0" presStyleCnt="3"/>
      <dgm:spPr/>
      <dgm:t>
        <a:bodyPr/>
        <a:lstStyle/>
        <a:p>
          <a:endParaRPr lang="zh-TW" altLang="en-US"/>
        </a:p>
      </dgm:t>
    </dgm:pt>
    <dgm:pt modelId="{D0E211F6-3672-4781-B307-593377338CA9}" type="pres">
      <dgm:prSet presAssocID="{22659400-489A-4524-B46F-1E04FF047F77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A80A86F5-39F9-4D4B-8687-71F517A638E3}" type="pres">
      <dgm:prSet presAssocID="{BF79D995-B401-4CF7-8027-31B30F28B952}" presName="Name30" presStyleCnt="0"/>
      <dgm:spPr/>
    </dgm:pt>
    <dgm:pt modelId="{E4FF25A5-4D1C-4093-8158-EB5DF42C1CDF}" type="pres">
      <dgm:prSet presAssocID="{BF79D995-B401-4CF7-8027-31B30F28B952}" presName="level2Shape" presStyleLbl="node2" presStyleIdx="0" presStyleCnt="3"/>
      <dgm:spPr/>
      <dgm:t>
        <a:bodyPr/>
        <a:lstStyle/>
        <a:p>
          <a:endParaRPr lang="zh-TW" altLang="en-US"/>
        </a:p>
      </dgm:t>
    </dgm:pt>
    <dgm:pt modelId="{B2167FF7-6DA9-4C4A-88AB-873EBEC6C74F}" type="pres">
      <dgm:prSet presAssocID="{BF79D995-B401-4CF7-8027-31B30F28B952}" presName="hierChild3" presStyleCnt="0"/>
      <dgm:spPr/>
    </dgm:pt>
    <dgm:pt modelId="{24F9770E-FC72-4A98-AAE9-D086A2A8E162}" type="pres">
      <dgm:prSet presAssocID="{2CCAB9F7-AC4C-4467-9ADF-09EF8F209A07}" presName="Name25" presStyleLbl="parChTrans1D2" presStyleIdx="1" presStyleCnt="3"/>
      <dgm:spPr/>
      <dgm:t>
        <a:bodyPr/>
        <a:lstStyle/>
        <a:p>
          <a:endParaRPr lang="zh-TW" altLang="en-US"/>
        </a:p>
      </dgm:t>
    </dgm:pt>
    <dgm:pt modelId="{B3515277-ADEA-4CE6-BC43-3684AA28A0BE}" type="pres">
      <dgm:prSet presAssocID="{2CCAB9F7-AC4C-4467-9ADF-09EF8F209A07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C371961B-30BB-4BD0-8311-74E5AD18F4D6}" type="pres">
      <dgm:prSet presAssocID="{71AA70D0-2110-47BE-9FC8-CBEC0EDE339A}" presName="Name30" presStyleCnt="0"/>
      <dgm:spPr/>
    </dgm:pt>
    <dgm:pt modelId="{04B7C899-F3C9-4713-887B-1DF76F1C97DD}" type="pres">
      <dgm:prSet presAssocID="{71AA70D0-2110-47BE-9FC8-CBEC0EDE339A}" presName="level2Shape" presStyleLbl="node2" presStyleIdx="1" presStyleCnt="3"/>
      <dgm:spPr/>
      <dgm:t>
        <a:bodyPr/>
        <a:lstStyle/>
        <a:p>
          <a:endParaRPr lang="zh-TW" altLang="en-US"/>
        </a:p>
      </dgm:t>
    </dgm:pt>
    <dgm:pt modelId="{E4710984-1770-4B78-8D38-A4B6810B6C35}" type="pres">
      <dgm:prSet presAssocID="{71AA70D0-2110-47BE-9FC8-CBEC0EDE339A}" presName="hierChild3" presStyleCnt="0"/>
      <dgm:spPr/>
    </dgm:pt>
    <dgm:pt modelId="{2EDEF587-F41F-46F5-BC7D-88AAEFBF6435}" type="pres">
      <dgm:prSet presAssocID="{F2518949-9B06-4161-A58F-D85A6DAF63B4}" presName="Name25" presStyleLbl="parChTrans1D2" presStyleIdx="2" presStyleCnt="3"/>
      <dgm:spPr/>
      <dgm:t>
        <a:bodyPr/>
        <a:lstStyle/>
        <a:p>
          <a:endParaRPr lang="zh-TW" altLang="en-US"/>
        </a:p>
      </dgm:t>
    </dgm:pt>
    <dgm:pt modelId="{0EF493E1-11F5-4F27-8B64-4412A0B8C9F7}" type="pres">
      <dgm:prSet presAssocID="{F2518949-9B06-4161-A58F-D85A6DAF63B4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EBBE3E6B-8DCD-4569-9A1E-8659C1462ABA}" type="pres">
      <dgm:prSet presAssocID="{3B0DFEAC-A93D-4F3F-93B3-9D10D59C718B}" presName="Name30" presStyleCnt="0"/>
      <dgm:spPr/>
    </dgm:pt>
    <dgm:pt modelId="{56A52F88-29C0-4515-AF46-87C455BE16EC}" type="pres">
      <dgm:prSet presAssocID="{3B0DFEAC-A93D-4F3F-93B3-9D10D59C718B}" presName="level2Shape" presStyleLbl="node2" presStyleIdx="2" presStyleCnt="3"/>
      <dgm:spPr/>
      <dgm:t>
        <a:bodyPr/>
        <a:lstStyle/>
        <a:p>
          <a:endParaRPr lang="zh-TW" altLang="en-US"/>
        </a:p>
      </dgm:t>
    </dgm:pt>
    <dgm:pt modelId="{2B219D27-E96E-40BB-9E25-8F80CF081E6F}" type="pres">
      <dgm:prSet presAssocID="{3B0DFEAC-A93D-4F3F-93B3-9D10D59C718B}" presName="hierChild3" presStyleCnt="0"/>
      <dgm:spPr/>
    </dgm:pt>
    <dgm:pt modelId="{5E238F67-4975-4609-8F5C-18629CA9A43C}" type="pres">
      <dgm:prSet presAssocID="{BA38304D-6D9B-45A0-8EBA-25EECF8D49DC}" presName="bgShapesFlow" presStyleCnt="0"/>
      <dgm:spPr/>
    </dgm:pt>
  </dgm:ptLst>
  <dgm:cxnLst>
    <dgm:cxn modelId="{94FA0C51-1E23-4B0B-A4B0-885535C8888B}" type="presOf" srcId="{BF79D995-B401-4CF7-8027-31B30F28B952}" destId="{E4FF25A5-4D1C-4093-8158-EB5DF42C1CDF}" srcOrd="0" destOrd="0" presId="urn:microsoft.com/office/officeart/2005/8/layout/hierarchy5"/>
    <dgm:cxn modelId="{7E6D877A-42E5-4C0C-B08F-620B3B45492D}" srcId="{C60D15C3-7716-42F7-AFB6-BA4A18F36E33}" destId="{BF79D995-B401-4CF7-8027-31B30F28B952}" srcOrd="0" destOrd="0" parTransId="{22659400-489A-4524-B46F-1E04FF047F77}" sibTransId="{115B37D7-98D3-4863-AB98-6A8B39A9B929}"/>
    <dgm:cxn modelId="{12251F9F-4088-48F4-B11F-7AC0D55E3649}" type="presOf" srcId="{22659400-489A-4524-B46F-1E04FF047F77}" destId="{126F4532-A0A5-49B0-B4B1-19F399EE48C3}" srcOrd="0" destOrd="0" presId="urn:microsoft.com/office/officeart/2005/8/layout/hierarchy5"/>
    <dgm:cxn modelId="{B50635D6-8536-4728-95EB-9A32C587258D}" srcId="{C60D15C3-7716-42F7-AFB6-BA4A18F36E33}" destId="{71AA70D0-2110-47BE-9FC8-CBEC0EDE339A}" srcOrd="1" destOrd="0" parTransId="{2CCAB9F7-AC4C-4467-9ADF-09EF8F209A07}" sibTransId="{1C9730D2-54A2-47AF-A849-CA59FF3F1F95}"/>
    <dgm:cxn modelId="{ACA626F6-632F-43CF-918F-4F7B32A53C8D}" type="presOf" srcId="{2CCAB9F7-AC4C-4467-9ADF-09EF8F209A07}" destId="{B3515277-ADEA-4CE6-BC43-3684AA28A0BE}" srcOrd="1" destOrd="0" presId="urn:microsoft.com/office/officeart/2005/8/layout/hierarchy5"/>
    <dgm:cxn modelId="{64E36CD4-83BF-40CD-A185-ACF330CA43A7}" srcId="{BA38304D-6D9B-45A0-8EBA-25EECF8D49DC}" destId="{C60D15C3-7716-42F7-AFB6-BA4A18F36E33}" srcOrd="0" destOrd="0" parTransId="{B6132733-AE87-4DA7-8735-74294920A3A3}" sibTransId="{9BDBAAAB-AD9C-42DF-99CD-F8BDFD3CAC6D}"/>
    <dgm:cxn modelId="{32706123-AB75-474D-9129-8BA0FA8F549D}" type="presOf" srcId="{3B0DFEAC-A93D-4F3F-93B3-9D10D59C718B}" destId="{56A52F88-29C0-4515-AF46-87C455BE16EC}" srcOrd="0" destOrd="0" presId="urn:microsoft.com/office/officeart/2005/8/layout/hierarchy5"/>
    <dgm:cxn modelId="{64E10A70-240B-4A3D-831C-9B9F5943D847}" type="presOf" srcId="{F2518949-9B06-4161-A58F-D85A6DAF63B4}" destId="{0EF493E1-11F5-4F27-8B64-4412A0B8C9F7}" srcOrd="1" destOrd="0" presId="urn:microsoft.com/office/officeart/2005/8/layout/hierarchy5"/>
    <dgm:cxn modelId="{4D9CE702-1743-4D43-B871-86D0AFF9D988}" type="presOf" srcId="{2CCAB9F7-AC4C-4467-9ADF-09EF8F209A07}" destId="{24F9770E-FC72-4A98-AAE9-D086A2A8E162}" srcOrd="0" destOrd="0" presId="urn:microsoft.com/office/officeart/2005/8/layout/hierarchy5"/>
    <dgm:cxn modelId="{5AEF5D6D-CCA4-4C3F-951B-A5CE58D9DCAE}" srcId="{C60D15C3-7716-42F7-AFB6-BA4A18F36E33}" destId="{3B0DFEAC-A93D-4F3F-93B3-9D10D59C718B}" srcOrd="2" destOrd="0" parTransId="{F2518949-9B06-4161-A58F-D85A6DAF63B4}" sibTransId="{94036BD9-E74B-440E-A1D7-AEFEF80150EF}"/>
    <dgm:cxn modelId="{2B559AD6-030D-4379-ADA5-AB2C5C798596}" type="presOf" srcId="{F2518949-9B06-4161-A58F-D85A6DAF63B4}" destId="{2EDEF587-F41F-46F5-BC7D-88AAEFBF6435}" srcOrd="0" destOrd="0" presId="urn:microsoft.com/office/officeart/2005/8/layout/hierarchy5"/>
    <dgm:cxn modelId="{CE60DEEC-4FCA-4254-BE58-80D9E99FD07E}" type="presOf" srcId="{BA38304D-6D9B-45A0-8EBA-25EECF8D49DC}" destId="{AAC4BB3A-6FF1-4978-9058-E05896A42D66}" srcOrd="0" destOrd="0" presId="urn:microsoft.com/office/officeart/2005/8/layout/hierarchy5"/>
    <dgm:cxn modelId="{7CF40DFA-B1E5-49FC-9920-E247691954F0}" type="presOf" srcId="{71AA70D0-2110-47BE-9FC8-CBEC0EDE339A}" destId="{04B7C899-F3C9-4713-887B-1DF76F1C97DD}" srcOrd="0" destOrd="0" presId="urn:microsoft.com/office/officeart/2005/8/layout/hierarchy5"/>
    <dgm:cxn modelId="{9A71D528-06A9-4595-B163-D7BE34F77650}" type="presOf" srcId="{C60D15C3-7716-42F7-AFB6-BA4A18F36E33}" destId="{6C962704-07B8-4079-89C7-84C61B08F30C}" srcOrd="0" destOrd="0" presId="urn:microsoft.com/office/officeart/2005/8/layout/hierarchy5"/>
    <dgm:cxn modelId="{DB986157-7F92-4726-BA97-048FE3604F5D}" type="presOf" srcId="{22659400-489A-4524-B46F-1E04FF047F77}" destId="{D0E211F6-3672-4781-B307-593377338CA9}" srcOrd="1" destOrd="0" presId="urn:microsoft.com/office/officeart/2005/8/layout/hierarchy5"/>
    <dgm:cxn modelId="{1AD7D147-51A9-4E06-90CE-72B821D28291}" type="presParOf" srcId="{AAC4BB3A-6FF1-4978-9058-E05896A42D66}" destId="{2E013894-CABA-44AB-89C2-142B744F78DA}" srcOrd="0" destOrd="0" presId="urn:microsoft.com/office/officeart/2005/8/layout/hierarchy5"/>
    <dgm:cxn modelId="{19379EE8-B2AD-4452-B55A-BC7E2C6FB517}" type="presParOf" srcId="{2E013894-CABA-44AB-89C2-142B744F78DA}" destId="{750CC42C-D7B7-479A-8CF7-18E79F1A1655}" srcOrd="0" destOrd="0" presId="urn:microsoft.com/office/officeart/2005/8/layout/hierarchy5"/>
    <dgm:cxn modelId="{8EF0AC93-B971-4C03-AAC5-FE5ADF307E33}" type="presParOf" srcId="{750CC42C-D7B7-479A-8CF7-18E79F1A1655}" destId="{002CC7A9-AA04-4A15-B1DA-9C550CF3A20E}" srcOrd="0" destOrd="0" presId="urn:microsoft.com/office/officeart/2005/8/layout/hierarchy5"/>
    <dgm:cxn modelId="{9734B120-05B6-488F-82B5-C31587B0AD13}" type="presParOf" srcId="{002CC7A9-AA04-4A15-B1DA-9C550CF3A20E}" destId="{6C962704-07B8-4079-89C7-84C61B08F30C}" srcOrd="0" destOrd="0" presId="urn:microsoft.com/office/officeart/2005/8/layout/hierarchy5"/>
    <dgm:cxn modelId="{37EC6FCD-3AE3-4681-95D9-6265D5972B5A}" type="presParOf" srcId="{002CC7A9-AA04-4A15-B1DA-9C550CF3A20E}" destId="{E8C205DB-20C7-4379-8756-60728637AF1C}" srcOrd="1" destOrd="0" presId="urn:microsoft.com/office/officeart/2005/8/layout/hierarchy5"/>
    <dgm:cxn modelId="{57F05A67-C670-42D9-810A-E4C1B271F3C8}" type="presParOf" srcId="{E8C205DB-20C7-4379-8756-60728637AF1C}" destId="{126F4532-A0A5-49B0-B4B1-19F399EE48C3}" srcOrd="0" destOrd="0" presId="urn:microsoft.com/office/officeart/2005/8/layout/hierarchy5"/>
    <dgm:cxn modelId="{CCB75D6E-3309-40CA-883E-61612C87B8C7}" type="presParOf" srcId="{126F4532-A0A5-49B0-B4B1-19F399EE48C3}" destId="{D0E211F6-3672-4781-B307-593377338CA9}" srcOrd="0" destOrd="0" presId="urn:microsoft.com/office/officeart/2005/8/layout/hierarchy5"/>
    <dgm:cxn modelId="{0947E75C-8BA2-45D7-BBF2-2CA1D3A14957}" type="presParOf" srcId="{E8C205DB-20C7-4379-8756-60728637AF1C}" destId="{A80A86F5-39F9-4D4B-8687-71F517A638E3}" srcOrd="1" destOrd="0" presId="urn:microsoft.com/office/officeart/2005/8/layout/hierarchy5"/>
    <dgm:cxn modelId="{60C416E4-292D-4412-8A4D-D6A3AA0093EE}" type="presParOf" srcId="{A80A86F5-39F9-4D4B-8687-71F517A638E3}" destId="{E4FF25A5-4D1C-4093-8158-EB5DF42C1CDF}" srcOrd="0" destOrd="0" presId="urn:microsoft.com/office/officeart/2005/8/layout/hierarchy5"/>
    <dgm:cxn modelId="{2ADE34B7-90C8-4574-8ECE-B99CFF86CB23}" type="presParOf" srcId="{A80A86F5-39F9-4D4B-8687-71F517A638E3}" destId="{B2167FF7-6DA9-4C4A-88AB-873EBEC6C74F}" srcOrd="1" destOrd="0" presId="urn:microsoft.com/office/officeart/2005/8/layout/hierarchy5"/>
    <dgm:cxn modelId="{B8892CD7-0D4C-4F70-90DD-F760AB9C3384}" type="presParOf" srcId="{E8C205DB-20C7-4379-8756-60728637AF1C}" destId="{24F9770E-FC72-4A98-AAE9-D086A2A8E162}" srcOrd="2" destOrd="0" presId="urn:microsoft.com/office/officeart/2005/8/layout/hierarchy5"/>
    <dgm:cxn modelId="{B4E0101A-73C4-4E99-878C-9ECE793BC259}" type="presParOf" srcId="{24F9770E-FC72-4A98-AAE9-D086A2A8E162}" destId="{B3515277-ADEA-4CE6-BC43-3684AA28A0BE}" srcOrd="0" destOrd="0" presId="urn:microsoft.com/office/officeart/2005/8/layout/hierarchy5"/>
    <dgm:cxn modelId="{455557EA-74C3-4929-AE62-822A78D2C2BD}" type="presParOf" srcId="{E8C205DB-20C7-4379-8756-60728637AF1C}" destId="{C371961B-30BB-4BD0-8311-74E5AD18F4D6}" srcOrd="3" destOrd="0" presId="urn:microsoft.com/office/officeart/2005/8/layout/hierarchy5"/>
    <dgm:cxn modelId="{007CCD50-9F60-451E-8E1A-A4208AE61305}" type="presParOf" srcId="{C371961B-30BB-4BD0-8311-74E5AD18F4D6}" destId="{04B7C899-F3C9-4713-887B-1DF76F1C97DD}" srcOrd="0" destOrd="0" presId="urn:microsoft.com/office/officeart/2005/8/layout/hierarchy5"/>
    <dgm:cxn modelId="{DD75DB6D-1185-4501-823D-9F19A7B50077}" type="presParOf" srcId="{C371961B-30BB-4BD0-8311-74E5AD18F4D6}" destId="{E4710984-1770-4B78-8D38-A4B6810B6C35}" srcOrd="1" destOrd="0" presId="urn:microsoft.com/office/officeart/2005/8/layout/hierarchy5"/>
    <dgm:cxn modelId="{02525DAD-10ED-4828-BA44-7A0783AA9893}" type="presParOf" srcId="{E8C205DB-20C7-4379-8756-60728637AF1C}" destId="{2EDEF587-F41F-46F5-BC7D-88AAEFBF6435}" srcOrd="4" destOrd="0" presId="urn:microsoft.com/office/officeart/2005/8/layout/hierarchy5"/>
    <dgm:cxn modelId="{7A7B1589-192A-45A6-916E-C9A01D5F96E0}" type="presParOf" srcId="{2EDEF587-F41F-46F5-BC7D-88AAEFBF6435}" destId="{0EF493E1-11F5-4F27-8B64-4412A0B8C9F7}" srcOrd="0" destOrd="0" presId="urn:microsoft.com/office/officeart/2005/8/layout/hierarchy5"/>
    <dgm:cxn modelId="{A32AEB85-40C4-4059-8966-11706DD7438D}" type="presParOf" srcId="{E8C205DB-20C7-4379-8756-60728637AF1C}" destId="{EBBE3E6B-8DCD-4569-9A1E-8659C1462ABA}" srcOrd="5" destOrd="0" presId="urn:microsoft.com/office/officeart/2005/8/layout/hierarchy5"/>
    <dgm:cxn modelId="{1DFAD949-2BAB-4628-89F5-6C19F0D51914}" type="presParOf" srcId="{EBBE3E6B-8DCD-4569-9A1E-8659C1462ABA}" destId="{56A52F88-29C0-4515-AF46-87C455BE16EC}" srcOrd="0" destOrd="0" presId="urn:microsoft.com/office/officeart/2005/8/layout/hierarchy5"/>
    <dgm:cxn modelId="{3E1903E0-123B-4426-8139-35FD3910397F}" type="presParOf" srcId="{EBBE3E6B-8DCD-4569-9A1E-8659C1462ABA}" destId="{2B219D27-E96E-40BB-9E25-8F80CF081E6F}" srcOrd="1" destOrd="0" presId="urn:microsoft.com/office/officeart/2005/8/layout/hierarchy5"/>
    <dgm:cxn modelId="{36B105D7-6148-4D00-8FAB-80854EFD1521}" type="presParOf" srcId="{AAC4BB3A-6FF1-4978-9058-E05896A42D66}" destId="{5E238F67-4975-4609-8F5C-18629CA9A43C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962704-07B8-4079-89C7-84C61B08F30C}">
      <dsp:nvSpPr>
        <dsp:cNvPr id="0" name=""/>
        <dsp:cNvSpPr/>
      </dsp:nvSpPr>
      <dsp:spPr>
        <a:xfrm>
          <a:off x="126999" y="1889125"/>
          <a:ext cx="3280833" cy="16404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最佳選項</a:t>
          </a:r>
          <a:r>
            <a:rPr lang="en-US" altLang="zh-TW" sz="2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-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A4</a:t>
          </a:r>
          <a:r>
            <a:rPr lang="zh-TW" altLang="en-US" sz="2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系爭規定違憲</a:t>
          </a:r>
          <a:endParaRPr lang="zh-TW" altLang="en-US" sz="27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75045" y="1937171"/>
        <a:ext cx="3184741" cy="1544324"/>
      </dsp:txXfrm>
    </dsp:sp>
    <dsp:sp modelId="{126F4532-A0A5-49B0-B4B1-19F399EE48C3}">
      <dsp:nvSpPr>
        <dsp:cNvPr id="0" name=""/>
        <dsp:cNvSpPr/>
      </dsp:nvSpPr>
      <dsp:spPr>
        <a:xfrm rot="18289469">
          <a:off x="2914976" y="1738847"/>
          <a:ext cx="2298047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298047" y="272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4006548" y="1708642"/>
        <a:ext cx="114902" cy="114902"/>
      </dsp:txXfrm>
    </dsp:sp>
    <dsp:sp modelId="{E4FF25A5-4D1C-4093-8158-EB5DF42C1CDF}">
      <dsp:nvSpPr>
        <dsp:cNvPr id="0" name=""/>
        <dsp:cNvSpPr/>
      </dsp:nvSpPr>
      <dsp:spPr>
        <a:xfrm>
          <a:off x="4720166" y="2645"/>
          <a:ext cx="3280833" cy="16404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just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造成感情受辱並非適格保護法益</a:t>
          </a:r>
          <a:endParaRPr lang="zh-TW" altLang="en-US" sz="27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768212" y="50691"/>
        <a:ext cx="3184741" cy="1544324"/>
      </dsp:txXfrm>
    </dsp:sp>
    <dsp:sp modelId="{24F9770E-FC72-4A98-AAE9-D086A2A8E162}">
      <dsp:nvSpPr>
        <dsp:cNvPr id="0" name=""/>
        <dsp:cNvSpPr/>
      </dsp:nvSpPr>
      <dsp:spPr>
        <a:xfrm>
          <a:off x="3407833" y="2682087"/>
          <a:ext cx="1312333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312333" y="272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31191" y="2676525"/>
        <a:ext cx="65616" cy="65616"/>
      </dsp:txXfrm>
    </dsp:sp>
    <dsp:sp modelId="{04B7C899-F3C9-4713-887B-1DF76F1C97DD}">
      <dsp:nvSpPr>
        <dsp:cNvPr id="0" name=""/>
        <dsp:cNvSpPr/>
      </dsp:nvSpPr>
      <dsp:spPr>
        <a:xfrm>
          <a:off x="4720166" y="1889125"/>
          <a:ext cx="3280833" cy="16404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just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個案權衡代價太高</a:t>
          </a:r>
          <a:r>
            <a:rPr lang="en-US" altLang="zh-TW" sz="2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-</a:t>
          </a:r>
          <a:r>
            <a:rPr lang="zh-TW" altLang="en-US" sz="2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不符合狹義比例原則</a:t>
          </a:r>
          <a:endParaRPr lang="zh-TW" altLang="en-US" sz="27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768212" y="1937171"/>
        <a:ext cx="3184741" cy="1544324"/>
      </dsp:txXfrm>
    </dsp:sp>
    <dsp:sp modelId="{2EDEF587-F41F-46F5-BC7D-88AAEFBF6435}">
      <dsp:nvSpPr>
        <dsp:cNvPr id="0" name=""/>
        <dsp:cNvSpPr/>
      </dsp:nvSpPr>
      <dsp:spPr>
        <a:xfrm rot="3310531">
          <a:off x="2914976" y="3625327"/>
          <a:ext cx="2298047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298047" y="272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4006548" y="3595121"/>
        <a:ext cx="114902" cy="114902"/>
      </dsp:txXfrm>
    </dsp:sp>
    <dsp:sp modelId="{56A52F88-29C0-4515-AF46-87C455BE16EC}">
      <dsp:nvSpPr>
        <dsp:cNvPr id="0" name=""/>
        <dsp:cNvSpPr/>
      </dsp:nvSpPr>
      <dsp:spPr>
        <a:xfrm>
          <a:off x="4720166" y="3775604"/>
          <a:ext cx="3280833" cy="16404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just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7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仇恨、挑釁性言論的管制，是立法的責任</a:t>
          </a:r>
          <a:endParaRPr lang="zh-TW" altLang="en-US" sz="27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4768212" y="3823650"/>
        <a:ext cx="3184741" cy="15443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66BF0-5E3D-41A2-9213-614AA10265F1}" type="datetimeFigureOut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D8ADF5-9F92-4804-85D1-1881EA60FD6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1831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B6930C-9778-47DF-A45B-75633EFE5F4C}" type="datetimeFigureOut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E42016-8541-47A2-89D8-9DBA284411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1781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42016-8541-47A2-89D8-9DBA284411E6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7732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12/25/2023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576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08743"/>
            <a:ext cx="10515600" cy="1325563"/>
          </a:xfrm>
        </p:spPr>
        <p:txBody>
          <a:bodyPr/>
          <a:lstStyle>
            <a:lvl1pPr algn="ctr">
              <a:defRPr>
                <a:solidFill>
                  <a:schemeClr val="accent1">
                    <a:lumMod val="50000"/>
                  </a:schemeClr>
                </a:solidFill>
                <a:latin typeface="源泉圓體 B" panose="020B0800000000000000" pitchFamily="34" charset="-120"/>
                <a:ea typeface="源泉圓體 B" panose="020B0800000000000000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源石黑體 L" panose="020B0300000000000000" pitchFamily="34" charset="-120"/>
                <a:ea typeface="源石黑體 L" panose="020B0300000000000000" pitchFamily="34" charset="-120"/>
              </a:defRPr>
            </a:lvl1pPr>
          </a:lstStyle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12/25/2023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直線接點 6"/>
          <p:cNvCxnSpPr/>
          <p:nvPr userDrawn="1"/>
        </p:nvCxnSpPr>
        <p:spPr>
          <a:xfrm>
            <a:off x="609600" y="1266825"/>
            <a:ext cx="10987314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79383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12/25/2023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303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12/25/2023</a:t>
            </a:fld>
            <a:endParaRPr 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017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12/25/2023</a:t>
            </a:fld>
            <a:endParaRPr lang="en-US" dirty="0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969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12/25/2023</a:t>
            </a:fld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0796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12/25/2023</a:t>
            </a:fld>
            <a:endParaRPr 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686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12/25/2023</a:t>
            </a:fld>
            <a:endParaRPr 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32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12/25/2023</a:t>
            </a:fld>
            <a:endParaRPr 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703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12/25/2023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210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12/25/2023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504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12/25/2023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719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029403" y="1940980"/>
            <a:ext cx="11186162" cy="2515220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zh-TW" altLang="en-US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公然侮辱罪</a:t>
            </a:r>
            <a:r>
              <a:rPr lang="en-US" altLang="zh-TW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法規範憲法審查言詞辯論要旨</a:t>
            </a:r>
            <a:endParaRPr lang="zh-TW" altLang="en-US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096000" y="5293537"/>
            <a:ext cx="5597237" cy="110490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Gen Jyuu Gothic Medium" panose="020B0402020203020207" pitchFamily="34" charset="-120"/>
              </a:rPr>
              <a:t>彰化地院陳德池法官</a:t>
            </a:r>
            <a:r>
              <a:rPr lang="en-US" altLang="zh-TW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Gen Jyuu Gothic Medium" panose="020B0402020203020207" pitchFamily="34" charset="-120"/>
              </a:rPr>
              <a:t>-2023/12/25</a:t>
            </a:r>
            <a:endParaRPr lang="zh-TW" altLang="en-US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Gen Jyuu Gothic Medium" panose="020B0402020203020207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77282" y="0"/>
            <a:ext cx="1651518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355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流浪貓狗抗議案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告訴人不滿鄰居收容流浪貓狗，乃依法申請在鄰居住處前方集會抗議，雙方有口角衝突，被告為動物保護人士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，因不滿告訴人處理方式，因而在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FB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上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PO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文：「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OO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國小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校長，同樣身為教育工作者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你嚴重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瀆職又洩世症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啊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啊啊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啊！！！」之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訊息。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just">
              <a:buNone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（彰院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年度易字第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475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號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案例事實稍作修改）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2602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名譽權與言論自由的衝突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Q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：如何解決個案基本權衝突？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極端保護「名譽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A1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：罵人的話━讓人不快━減損名譽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中間選項：實踐的整合？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A2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：個案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利益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權衡（高院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105 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上易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2632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決、彰院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易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475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決）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just">
              <a:buNone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A3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：限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縮於「仇視性言論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」（彰院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101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易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560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決）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優先保護「言論自由」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just">
              <a:buNone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A4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：系爭規定應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屬違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憲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4305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69408"/>
            <a:ext cx="10515600" cy="1325563"/>
          </a:xfrm>
        </p:spPr>
        <p:txBody>
          <a:bodyPr/>
          <a:lstStyle/>
          <a:p>
            <a:pPr algn="ctr"/>
            <a:r>
              <a:rPr lang="zh-TW" altLang="en-US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系爭規定可能的保護法益</a:t>
            </a:r>
            <a:endParaRPr lang="zh-TW" altLang="en-US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838200" y="1799771"/>
            <a:ext cx="51267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 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侵害告訴人外部名譽（社會評價）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38200" y="2781755"/>
            <a:ext cx="67672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 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侵害告訴人感情名譽（自尊心）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dirty="0">
                <a:latin typeface="源泉圓體 R" panose="020B0500000000000000" pitchFamily="34" charset="-120"/>
                <a:ea typeface="源泉圓體 R" panose="020B0500000000000000" pitchFamily="34" charset="-120"/>
              </a:rPr>
              <a:t> </a:t>
            </a:r>
            <a:r>
              <a:rPr lang="en-US" altLang="zh-TW" sz="2800" dirty="0" smtClean="0">
                <a:latin typeface="源泉圓體 R" panose="020B0500000000000000" pitchFamily="34" charset="-120"/>
                <a:ea typeface="源泉圓體 R" panose="020B0500000000000000" pitchFamily="34" charset="-120"/>
              </a:rPr>
              <a:t>   </a:t>
            </a:r>
            <a:endParaRPr lang="zh-TW" altLang="en-US" sz="2800" dirty="0">
              <a:latin typeface="源泉圓體 R" panose="020B0500000000000000" pitchFamily="34" charset="-120"/>
              <a:ea typeface="源泉圓體 R" panose="020B0500000000000000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838200" y="3735862"/>
            <a:ext cx="10358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侵害告訴人基於人格權之尊重請求權（道德主體、社會主體、溝通主體）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710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關於外部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名譽（社會評價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系爭規定處罰「不涉及事實」的抽象謾罵，應該是罵人的人社會評價降低（鄙俗之人），而不是被罵的人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只有不實的事實陳述，或揭露他人私密生活經驗，才有可能損及「外部名譽」，這正是誹謗罪處罰的理由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小結：手段無助於目的的達成，違反比例原則（適合性原則）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66681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關於感情名譽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大法官釋字第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791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號解釋（通姦案）：以侵害公益、具有反社會性之行為違憲，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而不應將損及個人感情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且主要係私人間權利義務爭議之行為亦一概納入刑罰制裁範圍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「感情」的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個人差異太大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，不適合當成刑法保護法益，公然侮辱罪不以被害人在場為必要，難以想見本罪關注焦點在被害感情，且對嬰幼兒、高度精神障礙者侮辱並不會成罪，欠缺妥當性（松原芳博，刑法各論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版，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P.139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～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140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小結：國家不得以刑罰之手段保護感情名譽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61828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69408"/>
            <a:ext cx="10515600" cy="1325563"/>
          </a:xfrm>
        </p:spPr>
        <p:txBody>
          <a:bodyPr/>
          <a:lstStyle/>
          <a:p>
            <a:pPr algn="ctr"/>
            <a:r>
              <a:rPr lang="zh-TW" altLang="en-US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關於人格尊重請求權</a:t>
            </a:r>
            <a:endParaRPr lang="zh-TW" altLang="en-US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38200" y="1906760"/>
            <a:ext cx="107587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2400" dirty="0" smtClean="0">
                <a:latin typeface="源泉圓體 L" panose="020B0300000000000000" pitchFamily="34" charset="-120"/>
                <a:ea typeface="源泉圓體 L" panose="020B0300000000000000" pitchFamily="34" charset="-120"/>
              </a:rPr>
              <a:t>人格尊重請求權，性質上仍屬「請求權」，侵害請求權，不等於實際侵害人格權，兩者在概念上應該有區別</a:t>
            </a:r>
            <a:endParaRPr lang="en-US" altLang="zh-TW" sz="2400" dirty="0">
              <a:latin typeface="源泉圓體 L" panose="020B0300000000000000" pitchFamily="34" charset="-120"/>
              <a:ea typeface="源泉圓體 L" panose="020B0300000000000000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38200" y="3649505"/>
            <a:ext cx="107587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2400" dirty="0" smtClean="0">
                <a:latin typeface="源泉圓體 L" panose="020B0300000000000000" pitchFamily="34" charset="-120"/>
                <a:ea typeface="源泉圓體 L" panose="020B0300000000000000" pitchFamily="34" charset="-120"/>
              </a:rPr>
              <a:t>小結：</a:t>
            </a:r>
            <a:endParaRPr lang="en-US" altLang="zh-TW" sz="2400" dirty="0" smtClean="0">
              <a:latin typeface="源泉圓體 L" panose="020B0300000000000000" pitchFamily="34" charset="-120"/>
              <a:ea typeface="源泉圓體 L" panose="020B0300000000000000" pitchFamily="34" charset="-120"/>
            </a:endParaRPr>
          </a:p>
          <a:p>
            <a:pPr algn="just"/>
            <a:r>
              <a:rPr lang="zh-TW" altLang="en-US" sz="2400" dirty="0" smtClean="0">
                <a:latin typeface="源泉圓體 L" panose="020B0300000000000000" pitchFamily="34" charset="-120"/>
                <a:ea typeface="源泉圓體 L" panose="020B0300000000000000" pitchFamily="34" charset="-120"/>
              </a:rPr>
              <a:t>謾罵他人「道德淪喪」、「悖德」，不會造成被害人的道德減損</a:t>
            </a:r>
            <a:endParaRPr lang="en-US" altLang="zh-TW" sz="2400" dirty="0" smtClean="0">
              <a:latin typeface="源泉圓體 L" panose="020B0300000000000000" pitchFamily="34" charset="-120"/>
              <a:ea typeface="源泉圓體 L" panose="020B0300000000000000" pitchFamily="34" charset="-120"/>
            </a:endParaRPr>
          </a:p>
          <a:p>
            <a:pPr algn="just"/>
            <a:r>
              <a:rPr lang="zh-TW" altLang="en-US" sz="2400" dirty="0" smtClean="0">
                <a:latin typeface="源泉圓體 L" panose="020B0300000000000000" pitchFamily="34" charset="-120"/>
                <a:ea typeface="源泉圓體 L" panose="020B0300000000000000" pitchFamily="34" charset="-120"/>
              </a:rPr>
              <a:t>謾罵他人「智商堪憂」、「智障」，不會造成被害人的智力減損</a:t>
            </a:r>
            <a:endParaRPr lang="en-US" altLang="zh-TW" sz="2400" dirty="0" smtClean="0">
              <a:latin typeface="源泉圓體 L" panose="020B0300000000000000" pitchFamily="34" charset="-120"/>
              <a:ea typeface="源泉圓體 L" panose="020B0300000000000000" pitchFamily="34" charset="-120"/>
            </a:endParaRPr>
          </a:p>
          <a:p>
            <a:pPr algn="just"/>
            <a:r>
              <a:rPr lang="zh-TW" altLang="en-US" sz="2400" dirty="0" smtClean="0">
                <a:latin typeface="源泉圓體 L" panose="020B0300000000000000" pitchFamily="34" charset="-120"/>
                <a:ea typeface="源泉圓體 L" panose="020B0300000000000000" pitchFamily="34" charset="-120"/>
              </a:rPr>
              <a:t>而且，我們也無法衡量一個人的道德、智商是否「值得」這樣的評價</a:t>
            </a:r>
            <a:endParaRPr lang="en-US" altLang="zh-TW" sz="2400" dirty="0">
              <a:latin typeface="源泉圓體 L" panose="020B0300000000000000" pitchFamily="34" charset="-120"/>
              <a:ea typeface="源泉圓體 L" panose="020B03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806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69408"/>
            <a:ext cx="10515600" cy="1325563"/>
          </a:xfrm>
        </p:spPr>
        <p:txBody>
          <a:bodyPr/>
          <a:lstStyle/>
          <a:p>
            <a:pPr algn="ctr"/>
            <a:r>
              <a:rPr lang="zh-TW" altLang="en-US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關於溝通主體地位</a:t>
            </a:r>
            <a:endParaRPr lang="zh-TW" altLang="en-US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38200" y="1906760"/>
            <a:ext cx="107587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2400" dirty="0" smtClean="0">
                <a:latin typeface="源泉圓體 L" panose="020B0300000000000000" pitchFamily="34" charset="-120"/>
                <a:ea typeface="源泉圓體 L" panose="020B0300000000000000" pitchFamily="34" charset="-120"/>
              </a:rPr>
              <a:t>否定平等地位，讓受辱者無法發言，侵害受辱者之言論自由，</a:t>
            </a:r>
            <a:r>
              <a:rPr lang="zh-TW" altLang="en-US" sz="2400" b="1" u="sng" dirty="0" smtClean="0">
                <a:latin typeface="源泉圓體 L" panose="020B0300000000000000" pitchFamily="34" charset="-120"/>
                <a:ea typeface="源泉圓體 L" panose="020B0300000000000000" pitchFamily="34" charset="-120"/>
              </a:rPr>
              <a:t>在個案中不排除有刑法強制罪之適用</a:t>
            </a:r>
            <a:endParaRPr lang="en-US" altLang="zh-TW" sz="2400" b="1" u="sng" dirty="0">
              <a:latin typeface="源泉圓體 L" panose="020B0300000000000000" pitchFamily="34" charset="-120"/>
              <a:ea typeface="源泉圓體 L" panose="020B0300000000000000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38200" y="3649505"/>
            <a:ext cx="107587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2400" dirty="0" smtClean="0">
                <a:latin typeface="源泉圓體 L" panose="020B0300000000000000" pitchFamily="34" charset="-120"/>
                <a:ea typeface="源泉圓體 L" panose="020B0300000000000000" pitchFamily="34" charset="-120"/>
              </a:rPr>
              <a:t>小結：並無處罰漏洞</a:t>
            </a:r>
            <a:endParaRPr lang="en-US" altLang="zh-TW" sz="2400" dirty="0" smtClean="0">
              <a:latin typeface="源泉圓體 L" panose="020B0300000000000000" pitchFamily="34" charset="-120"/>
              <a:ea typeface="源泉圓體 L" panose="020B03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8589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A2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個案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利益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權衡的反思</a:t>
            </a:r>
            <a:endParaRPr lang="zh-TW" altLang="en-US" dirty="0"/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838200" y="1781404"/>
            <a:ext cx="10515600" cy="126805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）即便承認「請求權」也是應該保護的利益，在無損及人格權下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刑罰相加、被告必須到庭接受審判（仍屬基本權干預），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</a:t>
            </a:r>
            <a:endParaRPr lang="en-US" altLang="zh-TW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否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符合狹義比例原則</a:t>
            </a:r>
            <a:endParaRPr lang="en-US" altLang="zh-TW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 smtClean="0">
              <a:solidFill>
                <a:schemeClr val="tx2"/>
              </a:solidFill>
              <a:latin typeface="源泉圓體 L" panose="020B0300000000000000" pitchFamily="34" charset="-120"/>
              <a:ea typeface="源泉圓體 L" panose="020B0300000000000000" pitchFamily="34" charset="-120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838200" y="3345476"/>
            <a:ext cx="10690240" cy="14234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）個案利益權衡，看似解決問題，但其實只是把問題放在不同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脈</a:t>
            </a:r>
            <a:endParaRPr lang="en-US" altLang="zh-TW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絡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下而已，依舊無法解決「法律明確性」、「個案裁判歧異」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endParaRPr lang="en-US" altLang="zh-TW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價值觀點不同」等問題</a:t>
            </a:r>
            <a:endParaRPr lang="en-US" altLang="zh-TW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838200" y="5064899"/>
            <a:ext cx="10690240" cy="11558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）侵害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尊重請求權，而未實際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造成實際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權利損害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判處自由刑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並不</a:t>
            </a:r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符合狹義比例原則</a:t>
            </a:r>
            <a:endParaRPr lang="en-US" altLang="zh-TW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2153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關於網路與侮辱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網路是否助長侮辱性言論，更加侵害名譽權，應該考慮網路的特性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）資訊發送、接受基於平等地位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）可以藉由網路及時加以反駁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）網路上言論真實性較低，聽聞者多會保持距離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）社群軟體的獨特運算機制：容易接觸到意識型態相同的言論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小結：與誹謗罪相較，未必會造成難以回復的侵害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366187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另一種可能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A3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仇視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性言論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838200" y="1781404"/>
            <a:ext cx="10742742" cy="12680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人性尊嚴簡單而言，就是人本身就是目的，並非客體，自治與自決構成人性尊嚴的核心內涵</a:t>
            </a:r>
            <a:endParaRPr lang="en-US" altLang="zh-TW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794448" y="3126719"/>
            <a:ext cx="10983373" cy="26046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基於種族、宗教信仰、性別、性傾向而為之惡質性仇視言論（這些多半是社會上的弱勢族群），在實證上已經顯示，將會造成實質上的傷害，而不只是心裡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不爽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廖元豪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，〈仇恨言論管制、族群平等法，與反歧視法〉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P.6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en-US" altLang="zh-TW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2078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無法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合憲性限縮解釋的理由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一</a:t>
            </a:r>
            <a:r>
              <a:rPr lang="zh-TW" altLang="en-US" dirty="0" smtClean="0"/>
              <a:t>、何種類型的仇恨性、挑釁性言論應該被管制，涉及臺灣當前</a:t>
            </a:r>
            <a:endParaRPr lang="en-US" altLang="zh-TW" dirty="0" smtClean="0"/>
          </a:p>
          <a:p>
            <a:pPr marL="0" indent="0" algn="just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        社會的環境，基於機關功能權限分配，應該由立法</a:t>
            </a:r>
            <a:r>
              <a:rPr lang="zh-TW" altLang="en-US" dirty="0"/>
              <a:t>者</a:t>
            </a:r>
            <a:r>
              <a:rPr lang="zh-TW" altLang="en-US" dirty="0" smtClean="0"/>
              <a:t>決定</a:t>
            </a:r>
            <a:endParaRPr lang="en-US" altLang="zh-TW" dirty="0" smtClean="0"/>
          </a:p>
          <a:p>
            <a:pPr algn="just"/>
            <a:r>
              <a:rPr lang="zh-TW" altLang="en-US" dirty="0" smtClean="0"/>
              <a:t>二、合</a:t>
            </a:r>
            <a:r>
              <a:rPr lang="zh-TW" altLang="en-US" dirty="0"/>
              <a:t>憲性解釋將造成具體適用上的</a:t>
            </a:r>
            <a:r>
              <a:rPr lang="zh-TW" altLang="en-US" dirty="0" smtClean="0"/>
              <a:t>不平等，例如：針對</a:t>
            </a:r>
            <a:r>
              <a:rPr lang="zh-TW" altLang="en-US" dirty="0"/>
              <a:t>特定</a:t>
            </a:r>
            <a:r>
              <a:rPr lang="zh-TW" altLang="en-US" dirty="0" smtClean="0"/>
              <a:t>族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            群、群體的仇恨、挑釁性言論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小結：仇恨、挑釁性言論的管制，應該交由</a:t>
            </a:r>
            <a:r>
              <a:rPr lang="zh-TW" altLang="en-US" dirty="0"/>
              <a:t>立法者決定</a:t>
            </a:r>
          </a:p>
          <a:p>
            <a:pPr marL="0" indent="0">
              <a:buNone/>
            </a:pPr>
            <a:endParaRPr lang="zh-TW" altLang="en-US" dirty="0"/>
          </a:p>
          <a:p>
            <a:endParaRPr lang="zh-TW" altLang="en-US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27543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199358164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97878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8487</TotalTime>
  <Words>1047</Words>
  <Application>Microsoft Office PowerPoint</Application>
  <PresentationFormat>寬螢幕</PresentationFormat>
  <Paragraphs>72</Paragraphs>
  <Slides>13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4" baseType="lpstr">
      <vt:lpstr>源石黑體 L</vt:lpstr>
      <vt:lpstr>Calibri</vt:lpstr>
      <vt:lpstr>新細明體</vt:lpstr>
      <vt:lpstr>Calibri Light</vt:lpstr>
      <vt:lpstr>Gen Jyuu Gothic Medium</vt:lpstr>
      <vt:lpstr>Arial</vt:lpstr>
      <vt:lpstr>微軟正黑體</vt:lpstr>
      <vt:lpstr>源泉圓體 B</vt:lpstr>
      <vt:lpstr>源泉圓體 R</vt:lpstr>
      <vt:lpstr>源泉圓體 L</vt:lpstr>
      <vt:lpstr>Office 佈景主題</vt:lpstr>
      <vt:lpstr>公然侮辱罪 -法規範憲法審查言詞辯論要旨</vt:lpstr>
      <vt:lpstr>流浪貓狗抗議案</vt:lpstr>
      <vt:lpstr>名譽權與言論自由的衝突</vt:lpstr>
      <vt:lpstr>系爭規定可能的保護法益</vt:lpstr>
      <vt:lpstr>關於外部名譽（社會評價）</vt:lpstr>
      <vt:lpstr>關於感情名譽</vt:lpstr>
      <vt:lpstr>關於人格尊重請求權</vt:lpstr>
      <vt:lpstr>關於溝通主體地位</vt:lpstr>
      <vt:lpstr>A2個案利益權衡的反思</vt:lpstr>
      <vt:lpstr>關於網路與侮辱</vt:lpstr>
      <vt:lpstr>另一種可能：A3仇視性言論</vt:lpstr>
      <vt:lpstr>無法合憲性限縮解釋的理由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CHD</dc:creator>
  <cp:lastModifiedBy>CHD</cp:lastModifiedBy>
  <cp:revision>150</cp:revision>
  <cp:lastPrinted>2023-12-24T11:45:20Z</cp:lastPrinted>
  <dcterms:created xsi:type="dcterms:W3CDTF">2023-08-07T08:46:34Z</dcterms:created>
  <dcterms:modified xsi:type="dcterms:W3CDTF">2023-12-24T22:25:59Z</dcterms:modified>
</cp:coreProperties>
</file>