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3"/>
  </p:notesMasterIdLst>
  <p:sldIdLst>
    <p:sldId id="269" r:id="rId2"/>
    <p:sldId id="270" r:id="rId3"/>
    <p:sldId id="271" r:id="rId4"/>
    <p:sldId id="272" r:id="rId5"/>
    <p:sldId id="261" r:id="rId6"/>
    <p:sldId id="273" r:id="rId7"/>
    <p:sldId id="274" r:id="rId8"/>
    <p:sldId id="276" r:id="rId9"/>
    <p:sldId id="277" r:id="rId10"/>
    <p:sldId id="278" r:id="rId11"/>
    <p:sldId id="279" r:id="rId12"/>
    <p:sldId id="280" r:id="rId13"/>
    <p:sldId id="284" r:id="rId14"/>
    <p:sldId id="282" r:id="rId15"/>
    <p:sldId id="283" r:id="rId16"/>
    <p:sldId id="281" r:id="rId17"/>
    <p:sldId id="285" r:id="rId18"/>
    <p:sldId id="286" r:id="rId19"/>
    <p:sldId id="287" r:id="rId20"/>
    <p:sldId id="288" r:id="rId21"/>
    <p:sldId id="289" r:id="rId22"/>
  </p:sldIdLst>
  <p:sldSz cx="18288000" cy="10287000"/>
  <p:notesSz cx="6858000" cy="9144000"/>
  <p:embeddedFontLst>
    <p:embeddedFont>
      <p:font typeface="等线" panose="02010600030101010101" pitchFamily="2" charset="-122"/>
      <p:regular r:id="rId24"/>
    </p:embeddedFont>
    <p:embeddedFont>
      <p:font typeface="Calibri" panose="020F0502020204030204" pitchFamily="34" charset="0"/>
      <p:regular r:id="rId25"/>
      <p:bold r:id="rId26"/>
      <p:italic r:id="rId27"/>
      <p:boldItalic r:id="rId28"/>
    </p:embeddedFont>
    <p:embeddedFont>
      <p:font typeface="微軟正黑體" panose="020B0604030504040204" pitchFamily="34" charset="-12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8" d="100"/>
          <a:sy n="48" d="100"/>
        </p:scale>
        <p:origin x="8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8156D5-6E1D-4777-A707-9B082E9334DC}" type="datetimeFigureOut">
              <a:rPr lang="zh-TW" altLang="en-US" smtClean="0"/>
              <a:t>2023/12/18</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BE3DA0-6230-46AE-8BB3-81CA2F59BD65}" type="slidenum">
              <a:rPr lang="zh-TW" altLang="en-US" smtClean="0"/>
              <a:t>‹#›</a:t>
            </a:fld>
            <a:endParaRPr lang="zh-TW" altLang="en-US"/>
          </a:p>
        </p:txBody>
      </p:sp>
    </p:spTree>
    <p:extLst>
      <p:ext uri="{BB962C8B-B14F-4D97-AF65-F5344CB8AC3E}">
        <p14:creationId xmlns:p14="http://schemas.microsoft.com/office/powerpoint/2010/main" val="1605964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8BE3DA0-6230-46AE-8BB3-81CA2F59BD65}" type="slidenum">
              <a:rPr lang="zh-TW" altLang="en-US" smtClean="0"/>
              <a:t>2</a:t>
            </a:fld>
            <a:endParaRPr lang="zh-TW" altLang="en-US"/>
          </a:p>
        </p:txBody>
      </p:sp>
    </p:spTree>
    <p:extLst>
      <p:ext uri="{BB962C8B-B14F-4D97-AF65-F5344CB8AC3E}">
        <p14:creationId xmlns:p14="http://schemas.microsoft.com/office/powerpoint/2010/main" val="1327479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E8BE3DA0-6230-46AE-8BB3-81CA2F59BD65}" type="slidenum">
              <a:rPr lang="zh-TW" altLang="en-US" smtClean="0"/>
              <a:t>4</a:t>
            </a:fld>
            <a:endParaRPr lang="zh-TW" altLang="en-US"/>
          </a:p>
        </p:txBody>
      </p:sp>
    </p:spTree>
    <p:extLst>
      <p:ext uri="{BB962C8B-B14F-4D97-AF65-F5344CB8AC3E}">
        <p14:creationId xmlns:p14="http://schemas.microsoft.com/office/powerpoint/2010/main" val="4160384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觀察者「</a:t>
            </a:r>
            <a:r>
              <a:rPr lang="zh-CN" altLang="en-US" dirty="0"/>
              <a:t>淹成这样，没想到，中国领事馆来接人了！台湾同胞问</a:t>
            </a:r>
            <a:r>
              <a:rPr lang="en-US" altLang="zh-CN" dirty="0"/>
              <a:t>……</a:t>
            </a:r>
            <a:r>
              <a:rPr lang="zh-TW" altLang="en-US" dirty="0"/>
              <a:t>」網址：</a:t>
            </a:r>
            <a:r>
              <a:rPr lang="en-US" altLang="zh-TW" dirty="0"/>
              <a:t>https://www.guancha.cn/internation/2018_09_05_470949.shtml</a:t>
            </a:r>
            <a:endParaRPr lang="zh-TW" altLang="en-US" dirty="0"/>
          </a:p>
        </p:txBody>
      </p:sp>
      <p:sp>
        <p:nvSpPr>
          <p:cNvPr id="4" name="投影片編號版面配置區 3"/>
          <p:cNvSpPr>
            <a:spLocks noGrp="1"/>
          </p:cNvSpPr>
          <p:nvPr>
            <p:ph type="sldNum" sz="quarter" idx="10"/>
          </p:nvPr>
        </p:nvSpPr>
        <p:spPr/>
        <p:txBody>
          <a:bodyPr/>
          <a:lstStyle/>
          <a:p>
            <a:fld id="{E8BE3DA0-6230-46AE-8BB3-81CA2F59BD65}" type="slidenum">
              <a:rPr lang="zh-TW" altLang="en-US" smtClean="0"/>
              <a:t>19</a:t>
            </a:fld>
            <a:endParaRPr lang="zh-TW" altLang="en-US"/>
          </a:p>
        </p:txBody>
      </p:sp>
    </p:spTree>
    <p:extLst>
      <p:ext uri="{BB962C8B-B14F-4D97-AF65-F5344CB8AC3E}">
        <p14:creationId xmlns:p14="http://schemas.microsoft.com/office/powerpoint/2010/main" val="2901864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網址：</a:t>
            </a:r>
            <a:r>
              <a:rPr lang="en-US" altLang="zh-TW" dirty="0"/>
              <a:t>https://disp.cc/b/Gossiping/aPzY</a:t>
            </a:r>
            <a:endParaRPr lang="zh-TW" altLang="en-US" dirty="0"/>
          </a:p>
        </p:txBody>
      </p:sp>
      <p:sp>
        <p:nvSpPr>
          <p:cNvPr id="4" name="投影片編號版面配置區 3"/>
          <p:cNvSpPr>
            <a:spLocks noGrp="1"/>
          </p:cNvSpPr>
          <p:nvPr>
            <p:ph type="sldNum" sz="quarter" idx="10"/>
          </p:nvPr>
        </p:nvSpPr>
        <p:spPr/>
        <p:txBody>
          <a:bodyPr/>
          <a:lstStyle/>
          <a:p>
            <a:fld id="{E8BE3DA0-6230-46AE-8BB3-81CA2F59BD65}" type="slidenum">
              <a:rPr lang="zh-TW" altLang="en-US" smtClean="0"/>
              <a:t>20</a:t>
            </a:fld>
            <a:endParaRPr lang="zh-TW" altLang="en-US"/>
          </a:p>
        </p:txBody>
      </p:sp>
    </p:spTree>
    <p:extLst>
      <p:ext uri="{BB962C8B-B14F-4D97-AF65-F5344CB8AC3E}">
        <p14:creationId xmlns:p14="http://schemas.microsoft.com/office/powerpoint/2010/main" val="1361119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a:t>網址：</a:t>
            </a:r>
            <a:r>
              <a:rPr lang="en-US" altLang="zh-TW" dirty="0"/>
              <a:t>https://disp.cc/b/Gossiping/aOG0</a:t>
            </a:r>
            <a:endParaRPr lang="zh-TW" altLang="en-US" dirty="0"/>
          </a:p>
        </p:txBody>
      </p:sp>
      <p:sp>
        <p:nvSpPr>
          <p:cNvPr id="4" name="投影片編號版面配置區 3"/>
          <p:cNvSpPr>
            <a:spLocks noGrp="1"/>
          </p:cNvSpPr>
          <p:nvPr>
            <p:ph type="sldNum" sz="quarter" idx="10"/>
          </p:nvPr>
        </p:nvSpPr>
        <p:spPr/>
        <p:txBody>
          <a:bodyPr/>
          <a:lstStyle/>
          <a:p>
            <a:fld id="{E8BE3DA0-6230-46AE-8BB3-81CA2F59BD65}" type="slidenum">
              <a:rPr lang="zh-TW" altLang="en-US" smtClean="0"/>
              <a:t>21</a:t>
            </a:fld>
            <a:endParaRPr lang="zh-TW" altLang="en-US"/>
          </a:p>
        </p:txBody>
      </p:sp>
    </p:spTree>
    <p:extLst>
      <p:ext uri="{BB962C8B-B14F-4D97-AF65-F5344CB8AC3E}">
        <p14:creationId xmlns:p14="http://schemas.microsoft.com/office/powerpoint/2010/main" val="8800694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12/18/2023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10.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8.sv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22.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sv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sv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5" name="Group 5"/>
          <p:cNvGrpSpPr/>
          <p:nvPr/>
        </p:nvGrpSpPr>
        <p:grpSpPr>
          <a:xfrm>
            <a:off x="4916801" y="4650894"/>
            <a:ext cx="13601345" cy="3029490"/>
            <a:chOff x="0" y="0"/>
            <a:chExt cx="5260714" cy="374250"/>
          </a:xfrm>
        </p:grpSpPr>
        <p:sp>
          <p:nvSpPr>
            <p:cNvPr id="6" name="Freeform 6"/>
            <p:cNvSpPr/>
            <p:nvPr/>
          </p:nvSpPr>
          <p:spPr>
            <a:xfrm>
              <a:off x="0" y="0"/>
              <a:ext cx="5260714" cy="374250"/>
            </a:xfrm>
            <a:custGeom>
              <a:avLst/>
              <a:gdLst/>
              <a:ahLst/>
              <a:cxnLst/>
              <a:rect l="l" t="t" r="r" b="b"/>
              <a:pathLst>
                <a:path w="5260714" h="374250">
                  <a:moveTo>
                    <a:pt x="0" y="0"/>
                  </a:moveTo>
                  <a:lnTo>
                    <a:pt x="5260714" y="0"/>
                  </a:lnTo>
                  <a:lnTo>
                    <a:pt x="5260714" y="374250"/>
                  </a:lnTo>
                  <a:lnTo>
                    <a:pt x="0" y="374250"/>
                  </a:lnTo>
                  <a:close/>
                </a:path>
              </a:pathLst>
            </a:custGeom>
            <a:solidFill>
              <a:srgbClr val="F1F2F2"/>
            </a:solidFill>
          </p:spPr>
        </p:sp>
        <p:sp>
          <p:nvSpPr>
            <p:cNvPr id="7" name="TextBox 7"/>
            <p:cNvSpPr txBox="1"/>
            <p:nvPr/>
          </p:nvSpPr>
          <p:spPr>
            <a:xfrm>
              <a:off x="0" y="-38100"/>
              <a:ext cx="5260714" cy="412350"/>
            </a:xfrm>
            <a:prstGeom prst="rect">
              <a:avLst/>
            </a:prstGeom>
          </p:spPr>
          <p:txBody>
            <a:bodyPr lIns="50800" tIns="50800" rIns="50800" bIns="50800" rtlCol="0" anchor="ctr"/>
            <a:lstStyle/>
            <a:p>
              <a:pPr algn="ctr">
                <a:lnSpc>
                  <a:spcPts val="2659"/>
                </a:lnSpc>
                <a:spcBef>
                  <a:spcPct val="0"/>
                </a:spcBef>
              </a:pPr>
              <a:endParaRPr/>
            </a:p>
          </p:txBody>
        </p:sp>
      </p:grpSp>
      <p:sp>
        <p:nvSpPr>
          <p:cNvPr id="8" name="Freeform 8"/>
          <p:cNvSpPr/>
          <p:nvPr/>
        </p:nvSpPr>
        <p:spPr>
          <a:xfrm>
            <a:off x="2116949" y="1896628"/>
            <a:ext cx="2942276" cy="2942276"/>
          </a:xfrm>
          <a:custGeom>
            <a:avLst/>
            <a:gdLst/>
            <a:ahLst/>
            <a:cxnLst/>
            <a:rect l="l" t="t" r="r" b="b"/>
            <a:pathLst>
              <a:path w="2942276" h="2942276">
                <a:moveTo>
                  <a:pt x="0" y="0"/>
                </a:moveTo>
                <a:lnTo>
                  <a:pt x="2942276" y="0"/>
                </a:lnTo>
                <a:lnTo>
                  <a:pt x="2942276" y="2942276"/>
                </a:lnTo>
                <a:lnTo>
                  <a:pt x="0" y="29422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9" name="Freeform 9"/>
          <p:cNvSpPr/>
          <p:nvPr/>
        </p:nvSpPr>
        <p:spPr>
          <a:xfrm>
            <a:off x="10530842" y="8524036"/>
            <a:ext cx="3395204" cy="1049427"/>
          </a:xfrm>
          <a:custGeom>
            <a:avLst/>
            <a:gdLst/>
            <a:ahLst/>
            <a:cxnLst/>
            <a:rect l="l" t="t" r="r" b="b"/>
            <a:pathLst>
              <a:path w="3395204" h="1049427">
                <a:moveTo>
                  <a:pt x="0" y="0"/>
                </a:moveTo>
                <a:lnTo>
                  <a:pt x="3395204" y="0"/>
                </a:lnTo>
                <a:lnTo>
                  <a:pt x="3395204" y="1049427"/>
                </a:lnTo>
                <a:lnTo>
                  <a:pt x="0" y="104942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TextBox 10"/>
          <p:cNvSpPr txBox="1"/>
          <p:nvPr/>
        </p:nvSpPr>
        <p:spPr>
          <a:xfrm>
            <a:off x="1668631" y="2945050"/>
            <a:ext cx="14950738" cy="1724383"/>
          </a:xfrm>
          <a:prstGeom prst="rect">
            <a:avLst/>
          </a:prstGeom>
        </p:spPr>
        <p:txBody>
          <a:bodyPr lIns="0" tIns="0" rIns="0" bIns="0" rtlCol="0" anchor="t">
            <a:spAutoFit/>
          </a:bodyPr>
          <a:lstStyle/>
          <a:p>
            <a:pPr algn="ctr">
              <a:lnSpc>
                <a:spcPts val="14620"/>
              </a:lnSpc>
            </a:pPr>
            <a:r>
              <a:rPr lang="zh-TW" altLang="en-US" sz="10443" b="1" dirty="0">
                <a:solidFill>
                  <a:srgbClr val="000000"/>
                </a:solidFill>
                <a:latin typeface="微軟正黑體" panose="020B0604030504040204" pitchFamily="34" charset="-120"/>
                <a:ea typeface="微軟正黑體" panose="020B0604030504040204" pitchFamily="34" charset="-120"/>
              </a:rPr>
              <a:t>言詞辯論簡報</a:t>
            </a:r>
          </a:p>
        </p:txBody>
      </p:sp>
      <p:sp>
        <p:nvSpPr>
          <p:cNvPr id="11" name="TextBox 11"/>
          <p:cNvSpPr txBox="1"/>
          <p:nvPr/>
        </p:nvSpPr>
        <p:spPr>
          <a:xfrm>
            <a:off x="4223791" y="2405668"/>
            <a:ext cx="9907094" cy="656398"/>
          </a:xfrm>
          <a:prstGeom prst="rect">
            <a:avLst/>
          </a:prstGeom>
        </p:spPr>
        <p:txBody>
          <a:bodyPr lIns="0" tIns="0" rIns="0" bIns="0" rtlCol="0" anchor="t">
            <a:spAutoFit/>
          </a:bodyPr>
          <a:lstStyle/>
          <a:p>
            <a:pPr algn="ctr">
              <a:lnSpc>
                <a:spcPts val="5604"/>
              </a:lnSpc>
            </a:pPr>
            <a:r>
              <a:rPr lang="zh-TW" altLang="en-US" sz="4002" b="1" dirty="0">
                <a:solidFill>
                  <a:srgbClr val="000000"/>
                </a:solidFill>
                <a:latin typeface="微軟正黑體" panose="020B0604030504040204" pitchFamily="34" charset="-120"/>
                <a:ea typeface="微軟正黑體" panose="020B0604030504040204" pitchFamily="34" charset="-120"/>
              </a:rPr>
              <a:t>刑法第</a:t>
            </a:r>
            <a:r>
              <a:rPr lang="en-US" altLang="zh-TW" sz="4002" b="1" dirty="0">
                <a:solidFill>
                  <a:srgbClr val="000000"/>
                </a:solidFill>
                <a:latin typeface="微軟正黑體" panose="020B0604030504040204" pitchFamily="34" charset="-120"/>
                <a:ea typeface="微軟正黑體" panose="020B0604030504040204" pitchFamily="34" charset="-120"/>
              </a:rPr>
              <a:t>140</a:t>
            </a:r>
            <a:r>
              <a:rPr lang="zh-TW" altLang="en-US" sz="4002" b="1" dirty="0">
                <a:solidFill>
                  <a:srgbClr val="000000"/>
                </a:solidFill>
                <a:latin typeface="微軟正黑體" panose="020B0604030504040204" pitchFamily="34" charset="-120"/>
                <a:ea typeface="微軟正黑體" panose="020B0604030504040204" pitchFamily="34" charset="-120"/>
              </a:rPr>
              <a:t>條侮辱公務員罪案</a:t>
            </a:r>
          </a:p>
        </p:txBody>
      </p:sp>
      <p:sp>
        <p:nvSpPr>
          <p:cNvPr id="14" name="Freeform 14"/>
          <p:cNvSpPr/>
          <p:nvPr/>
        </p:nvSpPr>
        <p:spPr>
          <a:xfrm>
            <a:off x="17216912" y="-911620"/>
            <a:ext cx="2942276" cy="2942276"/>
          </a:xfrm>
          <a:custGeom>
            <a:avLst/>
            <a:gdLst/>
            <a:ahLst/>
            <a:cxnLst/>
            <a:rect l="l" t="t" r="r" b="b"/>
            <a:pathLst>
              <a:path w="2942276" h="2942276">
                <a:moveTo>
                  <a:pt x="0" y="0"/>
                </a:moveTo>
                <a:lnTo>
                  <a:pt x="2942276" y="0"/>
                </a:lnTo>
                <a:lnTo>
                  <a:pt x="2942276" y="2942276"/>
                </a:lnTo>
                <a:lnTo>
                  <a:pt x="0" y="294227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6" name="TextBox 11"/>
          <p:cNvSpPr txBox="1"/>
          <p:nvPr/>
        </p:nvSpPr>
        <p:spPr>
          <a:xfrm>
            <a:off x="5257800" y="4838700"/>
            <a:ext cx="5964047" cy="2506199"/>
          </a:xfrm>
          <a:prstGeom prst="rect">
            <a:avLst/>
          </a:prstGeom>
        </p:spPr>
        <p:txBody>
          <a:bodyPr wrap="square" lIns="0" tIns="0" rIns="0" bIns="0" rtlCol="0" anchor="t">
            <a:spAutoFit/>
          </a:bodyPr>
          <a:lstStyle/>
          <a:p>
            <a:pPr>
              <a:lnSpc>
                <a:spcPct val="150000"/>
              </a:lnSpc>
            </a:pPr>
            <a:r>
              <a:rPr lang="zh-TW" altLang="en-US" sz="2800" dirty="0">
                <a:solidFill>
                  <a:srgbClr val="000000"/>
                </a:solidFill>
                <a:latin typeface="微軟正黑體" panose="020B0604030504040204" pitchFamily="34" charset="-120"/>
                <a:ea typeface="微軟正黑體" panose="020B0604030504040204" pitchFamily="34" charset="-120"/>
              </a:rPr>
              <a:t>案號：會台字第</a:t>
            </a:r>
            <a:r>
              <a:rPr lang="en-US" altLang="zh-TW" sz="2800" dirty="0">
                <a:solidFill>
                  <a:srgbClr val="000000"/>
                </a:solidFill>
                <a:latin typeface="微軟正黑體" panose="020B0604030504040204" pitchFamily="34" charset="-120"/>
                <a:ea typeface="微軟正黑體" panose="020B0604030504040204" pitchFamily="34" charset="-120"/>
              </a:rPr>
              <a:t>13556</a:t>
            </a:r>
            <a:r>
              <a:rPr lang="zh-TW" altLang="en-US" sz="2800" dirty="0">
                <a:solidFill>
                  <a:srgbClr val="000000"/>
                </a:solidFill>
                <a:latin typeface="微軟正黑體" panose="020B0604030504040204" pitchFamily="34" charset="-120"/>
                <a:ea typeface="微軟正黑體" panose="020B0604030504040204" pitchFamily="34" charset="-120"/>
              </a:rPr>
              <a:t>號</a:t>
            </a:r>
          </a:p>
          <a:p>
            <a:pPr>
              <a:lnSpc>
                <a:spcPct val="150000"/>
              </a:lnSpc>
            </a:pPr>
            <a:r>
              <a:rPr lang="zh-TW" altLang="en-US" sz="2800" dirty="0">
                <a:solidFill>
                  <a:srgbClr val="000000"/>
                </a:solidFill>
                <a:latin typeface="微軟正黑體" panose="020B0604030504040204" pitchFamily="34" charset="-120"/>
                <a:ea typeface="微軟正黑體" panose="020B0604030504040204" pitchFamily="34" charset="-120"/>
              </a:rPr>
              <a:t>原分案號：</a:t>
            </a:r>
            <a:r>
              <a:rPr lang="en-US" altLang="zh-TW" sz="2800" dirty="0">
                <a:solidFill>
                  <a:srgbClr val="000000"/>
                </a:solidFill>
                <a:latin typeface="微軟正黑體" panose="020B0604030504040204" pitchFamily="34" charset="-120"/>
                <a:ea typeface="微軟正黑體" panose="020B0604030504040204" pitchFamily="34" charset="-120"/>
              </a:rPr>
              <a:t>111</a:t>
            </a:r>
            <a:r>
              <a:rPr lang="zh-TW" altLang="en-US" sz="2800" dirty="0">
                <a:solidFill>
                  <a:srgbClr val="000000"/>
                </a:solidFill>
                <a:latin typeface="微軟正黑體" panose="020B0604030504040204" pitchFamily="34" charset="-120"/>
                <a:ea typeface="微軟正黑體" panose="020B0604030504040204" pitchFamily="34" charset="-120"/>
              </a:rPr>
              <a:t>年度憲民字第</a:t>
            </a:r>
            <a:r>
              <a:rPr lang="en-US" altLang="zh-TW" sz="2800" dirty="0">
                <a:solidFill>
                  <a:srgbClr val="000000"/>
                </a:solidFill>
                <a:latin typeface="微軟正黑體" panose="020B0604030504040204" pitchFamily="34" charset="-120"/>
                <a:ea typeface="微軟正黑體" panose="020B0604030504040204" pitchFamily="34" charset="-120"/>
              </a:rPr>
              <a:t>1291</a:t>
            </a:r>
            <a:r>
              <a:rPr lang="zh-TW" altLang="en-US" sz="2800" dirty="0">
                <a:solidFill>
                  <a:srgbClr val="000000"/>
                </a:solidFill>
                <a:latin typeface="微軟正黑體" panose="020B0604030504040204" pitchFamily="34" charset="-120"/>
                <a:ea typeface="微軟正黑體" panose="020B0604030504040204" pitchFamily="34" charset="-120"/>
              </a:rPr>
              <a:t>號</a:t>
            </a:r>
          </a:p>
          <a:p>
            <a:pPr>
              <a:lnSpc>
                <a:spcPct val="150000"/>
              </a:lnSpc>
            </a:pPr>
            <a:r>
              <a:rPr lang="zh-TW" altLang="en-US" sz="2800" dirty="0">
                <a:solidFill>
                  <a:srgbClr val="000000"/>
                </a:solidFill>
                <a:latin typeface="微軟正黑體" panose="020B0604030504040204" pitchFamily="34" charset="-120"/>
                <a:ea typeface="微軟正黑體" panose="020B0604030504040204" pitchFamily="34" charset="-120"/>
              </a:rPr>
              <a:t>聲請人：蔡福明</a:t>
            </a:r>
          </a:p>
          <a:p>
            <a:pPr>
              <a:lnSpc>
                <a:spcPct val="150000"/>
              </a:lnSpc>
            </a:pPr>
            <a:r>
              <a:rPr lang="zh-TW" altLang="en-US" sz="2800" dirty="0">
                <a:solidFill>
                  <a:srgbClr val="000000"/>
                </a:solidFill>
                <a:latin typeface="微軟正黑體" panose="020B0604030504040204" pitchFamily="34" charset="-120"/>
                <a:ea typeface="微軟正黑體" panose="020B0604030504040204" pitchFamily="34" charset="-120"/>
              </a:rPr>
              <a:t>訴訟代理人：陳澤嘉律師</a:t>
            </a:r>
          </a:p>
        </p:txBody>
      </p:sp>
    </p:spTree>
    <p:extLst>
      <p:ext uri="{BB962C8B-B14F-4D97-AF65-F5344CB8AC3E}">
        <p14:creationId xmlns:p14="http://schemas.microsoft.com/office/powerpoint/2010/main" val="2574559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grpSp>
        <p:nvGrpSpPr>
          <p:cNvPr id="5" name="Group 5"/>
          <p:cNvGrpSpPr/>
          <p:nvPr/>
        </p:nvGrpSpPr>
        <p:grpSpPr>
          <a:xfrm>
            <a:off x="1028700" y="1505943"/>
            <a:ext cx="16230600" cy="8209557"/>
            <a:chOff x="0" y="0"/>
            <a:chExt cx="4274726" cy="1718953"/>
          </a:xfrm>
        </p:grpSpPr>
        <p:sp>
          <p:nvSpPr>
            <p:cNvPr id="6" name="Freeform 6"/>
            <p:cNvSpPr/>
            <p:nvPr/>
          </p:nvSpPr>
          <p:spPr>
            <a:xfrm>
              <a:off x="0" y="0"/>
              <a:ext cx="4274726" cy="1718953"/>
            </a:xfrm>
            <a:custGeom>
              <a:avLst/>
              <a:gdLst/>
              <a:ahLst/>
              <a:cxnLst/>
              <a:rect l="l" t="t" r="r" b="b"/>
              <a:pathLst>
                <a:path w="4274726" h="1718953">
                  <a:moveTo>
                    <a:pt x="0" y="0"/>
                  </a:moveTo>
                  <a:lnTo>
                    <a:pt x="4274726" y="0"/>
                  </a:lnTo>
                  <a:lnTo>
                    <a:pt x="4274726" y="1718953"/>
                  </a:lnTo>
                  <a:lnTo>
                    <a:pt x="0" y="1718953"/>
                  </a:lnTo>
                  <a:close/>
                </a:path>
              </a:pathLst>
            </a:custGeom>
            <a:solidFill>
              <a:srgbClr val="F1F2F2"/>
            </a:solidFill>
          </p:spPr>
        </p:sp>
        <p:sp>
          <p:nvSpPr>
            <p:cNvPr id="7" name="TextBox 7"/>
            <p:cNvSpPr txBox="1"/>
            <p:nvPr/>
          </p:nvSpPr>
          <p:spPr>
            <a:xfrm>
              <a:off x="0" y="-38100"/>
              <a:ext cx="4274726" cy="1757053"/>
            </a:xfrm>
            <a:prstGeom prst="rect">
              <a:avLst/>
            </a:prstGeom>
          </p:spPr>
          <p:txBody>
            <a:bodyPr lIns="50800" tIns="50800" rIns="50800" bIns="50800" rtlCol="0" anchor="ctr"/>
            <a:lstStyle/>
            <a:p>
              <a:pPr algn="ctr">
                <a:lnSpc>
                  <a:spcPts val="2659"/>
                </a:lnSpc>
                <a:spcBef>
                  <a:spcPct val="0"/>
                </a:spcBef>
              </a:pPr>
              <a:endParaRPr/>
            </a:p>
          </p:txBody>
        </p:sp>
      </p:grpSp>
      <p:grpSp>
        <p:nvGrpSpPr>
          <p:cNvPr id="8" name="Group 8"/>
          <p:cNvGrpSpPr/>
          <p:nvPr/>
        </p:nvGrpSpPr>
        <p:grpSpPr>
          <a:xfrm>
            <a:off x="3200400" y="687305"/>
            <a:ext cx="11887200"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TextBox 14"/>
          <p:cNvSpPr txBox="1"/>
          <p:nvPr/>
        </p:nvSpPr>
        <p:spPr>
          <a:xfrm>
            <a:off x="3681560" y="1007943"/>
            <a:ext cx="109248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系爭規定限制政治性言論自由</a:t>
            </a:r>
          </a:p>
        </p:txBody>
      </p:sp>
      <p:sp>
        <p:nvSpPr>
          <p:cNvPr id="15" name="TextBox 15"/>
          <p:cNvSpPr txBox="1"/>
          <p:nvPr/>
        </p:nvSpPr>
        <p:spPr>
          <a:xfrm>
            <a:off x="1371600" y="2542992"/>
            <a:ext cx="15620999" cy="6912149"/>
          </a:xfrm>
          <a:prstGeom prst="rect">
            <a:avLst/>
          </a:prstGeom>
        </p:spPr>
        <p:txBody>
          <a:bodyPr wrap="square" lIns="0" tIns="0" rIns="0" bIns="0" rtlCol="0" anchor="t">
            <a:spAutoFit/>
          </a:bodyPr>
          <a:lstStyle/>
          <a:p>
            <a:pPr algn="just">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依雙階理論</a:t>
            </a:r>
            <a:r>
              <a:rPr lang="zh-TW" altLang="en-US" sz="3499" dirty="0">
                <a:solidFill>
                  <a:srgbClr val="000000"/>
                </a:solidFill>
                <a:latin typeface="微軟正黑體" panose="020B0604030504040204" pitchFamily="34" charset="-120"/>
                <a:ea typeface="微軟正黑體" panose="020B0604030504040204" pitchFamily="34" charset="-120"/>
              </a:rPr>
              <a:t>  政治性言論為高價值言論應採嚴格比例原則審查基準 （釋</a:t>
            </a:r>
            <a:r>
              <a:rPr lang="en-US" altLang="zh-TW" sz="3499" dirty="0">
                <a:solidFill>
                  <a:srgbClr val="000000"/>
                </a:solidFill>
                <a:latin typeface="微軟正黑體" panose="020B0604030504040204" pitchFamily="34" charset="-120"/>
                <a:ea typeface="微軟正黑體" panose="020B0604030504040204" pitchFamily="34" charset="-120"/>
              </a:rPr>
              <a:t>414</a:t>
            </a:r>
            <a:r>
              <a:rPr lang="zh-TW" altLang="en-US" sz="3499" dirty="0">
                <a:solidFill>
                  <a:srgbClr val="000000"/>
                </a:solidFill>
                <a:latin typeface="微軟正黑體" panose="020B0604030504040204" pitchFamily="34" charset="-120"/>
                <a:ea typeface="微軟正黑體" panose="020B0604030504040204" pitchFamily="34" charset="-120"/>
              </a:rPr>
              <a:t>）</a:t>
            </a:r>
          </a:p>
          <a:p>
            <a:pPr algn="just">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政治性言論為限制對象</a:t>
            </a: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侮辱對象：相較刑法第</a:t>
            </a:r>
            <a:r>
              <a:rPr lang="en-US" altLang="zh-TW" sz="3499" dirty="0">
                <a:solidFill>
                  <a:srgbClr val="000000"/>
                </a:solidFill>
                <a:latin typeface="微軟正黑體" panose="020B0604030504040204" pitchFamily="34" charset="-120"/>
                <a:ea typeface="微軟正黑體" panose="020B0604030504040204" pitchFamily="34" charset="-120"/>
              </a:rPr>
              <a:t>309</a:t>
            </a:r>
            <a:r>
              <a:rPr lang="zh-TW" altLang="en-US" sz="3499" dirty="0">
                <a:solidFill>
                  <a:srgbClr val="000000"/>
                </a:solidFill>
                <a:latin typeface="微軟正黑體" panose="020B0604030504040204" pitchFamily="34" charset="-120"/>
                <a:ea typeface="微軟正黑體" panose="020B0604030504040204" pitchFamily="34" charset="-120"/>
              </a:rPr>
              <a:t>條，設限於公務員或其職務</a:t>
            </a: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設立目的：維護政府威望及公務員尊嚴，間接保障公權力順利執行</a:t>
            </a:r>
          </a:p>
          <a:p>
            <a:pPr algn="just">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從系爭規定文字、目的、體系及歷史意義，皆可以推導系爭規定旨在限制政治性言論內容。</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本件應採嚴格比例原則審查基準</a:t>
            </a:r>
            <a:endParaRPr lang="zh-TW" altLang="en-US"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規範目的為防免人民生命、身體、健康遭受直接、立即及難以回復危害之特別重要公共利益目的，手段與目的達成間具直接且絕對必要關聯（釋</a:t>
            </a:r>
            <a:r>
              <a:rPr lang="en-US" altLang="zh-TW" sz="3499" dirty="0">
                <a:solidFill>
                  <a:srgbClr val="000000"/>
                </a:solidFill>
                <a:latin typeface="微軟正黑體" panose="020B0604030504040204" pitchFamily="34" charset="-120"/>
                <a:ea typeface="微軟正黑體" panose="020B0604030504040204" pitchFamily="34" charset="-120"/>
              </a:rPr>
              <a:t>744</a:t>
            </a:r>
            <a:r>
              <a:rPr lang="zh-TW" altLang="en-US" sz="3499" dirty="0">
                <a:solidFill>
                  <a:srgbClr val="000000"/>
                </a:solidFill>
                <a:latin typeface="微軟正黑體" panose="020B0604030504040204" pitchFamily="34" charset="-120"/>
                <a:ea typeface="微軟正黑體" panose="020B0604030504040204" pitchFamily="34" charset="-120"/>
              </a:rPr>
              <a:t>）</a:t>
            </a:r>
          </a:p>
        </p:txBody>
      </p:sp>
      <p:sp>
        <p:nvSpPr>
          <p:cNvPr id="17" name="Freeform 17"/>
          <p:cNvSpPr/>
          <p:nvPr/>
        </p:nvSpPr>
        <p:spPr>
          <a:xfrm>
            <a:off x="-1109662" y="-911620"/>
            <a:ext cx="2942276" cy="2942276"/>
          </a:xfrm>
          <a:custGeom>
            <a:avLst/>
            <a:gdLst/>
            <a:ahLst/>
            <a:cxnLst/>
            <a:rect l="l" t="t" r="r" b="b"/>
            <a:pathLst>
              <a:path w="2942276" h="2942276">
                <a:moveTo>
                  <a:pt x="0" y="0"/>
                </a:moveTo>
                <a:lnTo>
                  <a:pt x="2942276" y="0"/>
                </a:lnTo>
                <a:lnTo>
                  <a:pt x="2942276" y="2942276"/>
                </a:lnTo>
                <a:lnTo>
                  <a:pt x="0" y="294227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8" name="Freeform 18"/>
          <p:cNvSpPr/>
          <p:nvPr/>
        </p:nvSpPr>
        <p:spPr>
          <a:xfrm>
            <a:off x="16590398" y="6983167"/>
            <a:ext cx="3395204" cy="1049427"/>
          </a:xfrm>
          <a:custGeom>
            <a:avLst/>
            <a:gdLst/>
            <a:ahLst/>
            <a:cxnLst/>
            <a:rect l="l" t="t" r="r" b="b"/>
            <a:pathLst>
              <a:path w="3395204" h="1049427">
                <a:moveTo>
                  <a:pt x="0" y="0"/>
                </a:moveTo>
                <a:lnTo>
                  <a:pt x="3395204" y="0"/>
                </a:lnTo>
                <a:lnTo>
                  <a:pt x="3395204" y="1049427"/>
                </a:lnTo>
                <a:lnTo>
                  <a:pt x="0" y="10494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Tree>
    <p:extLst>
      <p:ext uri="{BB962C8B-B14F-4D97-AF65-F5344CB8AC3E}">
        <p14:creationId xmlns:p14="http://schemas.microsoft.com/office/powerpoint/2010/main" val="665355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5" name="Group 5"/>
          <p:cNvGrpSpPr/>
          <p:nvPr/>
        </p:nvGrpSpPr>
        <p:grpSpPr>
          <a:xfrm>
            <a:off x="1028700" y="1505943"/>
            <a:ext cx="16230600" cy="6526651"/>
            <a:chOff x="0" y="0"/>
            <a:chExt cx="4274726" cy="1718953"/>
          </a:xfrm>
        </p:grpSpPr>
        <p:sp>
          <p:nvSpPr>
            <p:cNvPr id="6" name="Freeform 6"/>
            <p:cNvSpPr/>
            <p:nvPr/>
          </p:nvSpPr>
          <p:spPr>
            <a:xfrm>
              <a:off x="0" y="0"/>
              <a:ext cx="4274726" cy="1718953"/>
            </a:xfrm>
            <a:custGeom>
              <a:avLst/>
              <a:gdLst/>
              <a:ahLst/>
              <a:cxnLst/>
              <a:rect l="l" t="t" r="r" b="b"/>
              <a:pathLst>
                <a:path w="4274726" h="1718953">
                  <a:moveTo>
                    <a:pt x="0" y="0"/>
                  </a:moveTo>
                  <a:lnTo>
                    <a:pt x="4274726" y="0"/>
                  </a:lnTo>
                  <a:lnTo>
                    <a:pt x="4274726" y="1718953"/>
                  </a:lnTo>
                  <a:lnTo>
                    <a:pt x="0" y="1718953"/>
                  </a:lnTo>
                  <a:close/>
                </a:path>
              </a:pathLst>
            </a:custGeom>
            <a:solidFill>
              <a:srgbClr val="F1F2F2"/>
            </a:solidFill>
          </p:spPr>
        </p:sp>
        <p:sp>
          <p:nvSpPr>
            <p:cNvPr id="7" name="TextBox 7"/>
            <p:cNvSpPr txBox="1"/>
            <p:nvPr/>
          </p:nvSpPr>
          <p:spPr>
            <a:xfrm>
              <a:off x="0" y="-38100"/>
              <a:ext cx="4274726" cy="1757053"/>
            </a:xfrm>
            <a:prstGeom prst="rect">
              <a:avLst/>
            </a:prstGeom>
          </p:spPr>
          <p:txBody>
            <a:bodyPr lIns="50800" tIns="50800" rIns="50800" bIns="50800" rtlCol="0" anchor="ctr"/>
            <a:lstStyle/>
            <a:p>
              <a:pPr algn="ctr">
                <a:lnSpc>
                  <a:spcPts val="2659"/>
                </a:lnSpc>
                <a:spcBef>
                  <a:spcPct val="0"/>
                </a:spcBef>
              </a:pPr>
              <a:endParaRPr/>
            </a:p>
          </p:txBody>
        </p:sp>
      </p:grpSp>
      <p:sp>
        <p:nvSpPr>
          <p:cNvPr id="17" name="Freeform 17"/>
          <p:cNvSpPr/>
          <p:nvPr/>
        </p:nvSpPr>
        <p:spPr>
          <a:xfrm flipH="1">
            <a:off x="16164492" y="6443050"/>
            <a:ext cx="2189615" cy="1982597"/>
          </a:xfrm>
          <a:custGeom>
            <a:avLst/>
            <a:gdLst/>
            <a:ahLst/>
            <a:cxnLst/>
            <a:rect l="l" t="t" r="r" b="b"/>
            <a:pathLst>
              <a:path w="2189615" h="1982597">
                <a:moveTo>
                  <a:pt x="2189616" y="0"/>
                </a:moveTo>
                <a:lnTo>
                  <a:pt x="0" y="0"/>
                </a:lnTo>
                <a:lnTo>
                  <a:pt x="0" y="1982597"/>
                </a:lnTo>
                <a:lnTo>
                  <a:pt x="2189616" y="1982597"/>
                </a:lnTo>
                <a:lnTo>
                  <a:pt x="2189616"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8" name="Freeform 18"/>
          <p:cNvSpPr/>
          <p:nvPr/>
        </p:nvSpPr>
        <p:spPr>
          <a:xfrm>
            <a:off x="-2300107" y="1028700"/>
            <a:ext cx="4927677" cy="1532060"/>
          </a:xfrm>
          <a:custGeom>
            <a:avLst/>
            <a:gdLst/>
            <a:ahLst/>
            <a:cxnLst/>
            <a:rect l="l" t="t" r="r" b="b"/>
            <a:pathLst>
              <a:path w="4927677" h="1532060">
                <a:moveTo>
                  <a:pt x="0" y="0"/>
                </a:moveTo>
                <a:lnTo>
                  <a:pt x="4927677" y="0"/>
                </a:lnTo>
                <a:lnTo>
                  <a:pt x="4927677" y="1532060"/>
                </a:lnTo>
                <a:lnTo>
                  <a:pt x="0" y="153206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20" name="TextBox 20"/>
          <p:cNvSpPr txBox="1"/>
          <p:nvPr/>
        </p:nvSpPr>
        <p:spPr>
          <a:xfrm>
            <a:off x="11072985" y="3236172"/>
            <a:ext cx="5785602" cy="3141886"/>
          </a:xfrm>
          <a:prstGeom prst="rect">
            <a:avLst/>
          </a:prstGeom>
        </p:spPr>
        <p:txBody>
          <a:bodyPr wrap="square" lIns="0" tIns="0" rIns="0" bIns="0" rtlCol="0" anchor="t">
            <a:spAutoFit/>
          </a:bodyPr>
          <a:lstStyle/>
          <a:p>
            <a:pPr>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自立法理由及法務部意見可知系爭規定保護法益為：</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a:lnSpc>
                <a:spcPts val="4899"/>
              </a:lnSpc>
            </a:pPr>
            <a:endParaRPr lang="en-US"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政府威信及公務員名譽</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公權力執行運作</a:t>
            </a: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grpSp>
        <p:nvGrpSpPr>
          <p:cNvPr id="27" name="Group 8"/>
          <p:cNvGrpSpPr/>
          <p:nvPr/>
        </p:nvGrpSpPr>
        <p:grpSpPr>
          <a:xfrm>
            <a:off x="5139012" y="266700"/>
            <a:ext cx="8009976" cy="1730229"/>
            <a:chOff x="0" y="0"/>
            <a:chExt cx="2109623" cy="455698"/>
          </a:xfrm>
        </p:grpSpPr>
        <p:sp>
          <p:nvSpPr>
            <p:cNvPr id="28"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29"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30" name="TextBox 15"/>
          <p:cNvSpPr txBox="1"/>
          <p:nvPr/>
        </p:nvSpPr>
        <p:spPr>
          <a:xfrm>
            <a:off x="6310460" y="515008"/>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目的正當性</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22" name="圖片 2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0050" y="1790700"/>
            <a:ext cx="9895444" cy="7941066"/>
          </a:xfrm>
          <a:prstGeom prst="rect">
            <a:avLst/>
          </a:prstGeom>
        </p:spPr>
      </p:pic>
    </p:spTree>
    <p:extLst>
      <p:ext uri="{BB962C8B-B14F-4D97-AF65-F5344CB8AC3E}">
        <p14:creationId xmlns:p14="http://schemas.microsoft.com/office/powerpoint/2010/main" val="204229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grpSp>
        <p:nvGrpSpPr>
          <p:cNvPr id="5" name="Group 5"/>
          <p:cNvGrpSpPr/>
          <p:nvPr/>
        </p:nvGrpSpPr>
        <p:grpSpPr>
          <a:xfrm>
            <a:off x="528638" y="1104900"/>
            <a:ext cx="17297400" cy="8590557"/>
            <a:chOff x="0" y="0"/>
            <a:chExt cx="4274726" cy="1718953"/>
          </a:xfrm>
        </p:grpSpPr>
        <p:sp>
          <p:nvSpPr>
            <p:cNvPr id="6" name="Freeform 6"/>
            <p:cNvSpPr/>
            <p:nvPr/>
          </p:nvSpPr>
          <p:spPr>
            <a:xfrm>
              <a:off x="0" y="0"/>
              <a:ext cx="4274726" cy="1718953"/>
            </a:xfrm>
            <a:custGeom>
              <a:avLst/>
              <a:gdLst/>
              <a:ahLst/>
              <a:cxnLst/>
              <a:rect l="l" t="t" r="r" b="b"/>
              <a:pathLst>
                <a:path w="4274726" h="1718953">
                  <a:moveTo>
                    <a:pt x="0" y="0"/>
                  </a:moveTo>
                  <a:lnTo>
                    <a:pt x="4274726" y="0"/>
                  </a:lnTo>
                  <a:lnTo>
                    <a:pt x="4274726" y="1718953"/>
                  </a:lnTo>
                  <a:lnTo>
                    <a:pt x="0" y="1718953"/>
                  </a:lnTo>
                  <a:close/>
                </a:path>
              </a:pathLst>
            </a:custGeom>
            <a:solidFill>
              <a:srgbClr val="F1F2F2"/>
            </a:solidFill>
          </p:spPr>
        </p:sp>
        <p:sp>
          <p:nvSpPr>
            <p:cNvPr id="7" name="TextBox 7"/>
            <p:cNvSpPr txBox="1"/>
            <p:nvPr/>
          </p:nvSpPr>
          <p:spPr>
            <a:xfrm>
              <a:off x="0" y="-38100"/>
              <a:ext cx="4274726" cy="1757053"/>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371600" y="1651764"/>
            <a:ext cx="16051468" cy="8029057"/>
          </a:xfrm>
          <a:prstGeom prst="rect">
            <a:avLst/>
          </a:prstGeom>
        </p:spPr>
        <p:txBody>
          <a:bodyPr wrap="square" lIns="0" tIns="0" rIns="0" bIns="0" rtlCol="0" anchor="t">
            <a:spAutoFit/>
          </a:bodyPr>
          <a:lstStyle/>
          <a:p>
            <a:pPr algn="just">
              <a:lnSpc>
                <a:spcPts val="4500"/>
              </a:lnSpc>
            </a:pPr>
            <a:r>
              <a:rPr lang="zh-TW" altLang="en-US" sz="3200" b="1" dirty="0">
                <a:solidFill>
                  <a:srgbClr val="000000"/>
                </a:solidFill>
                <a:latin typeface="微軟正黑體" panose="020B0604030504040204" pitchFamily="34" charset="-120"/>
                <a:ea typeface="微軟正黑體" panose="020B0604030504040204" pitchFamily="34" charset="-120"/>
              </a:rPr>
              <a:t>政府威信</a:t>
            </a:r>
            <a:endParaRPr lang="en-US" altLang="zh-TW"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r>
              <a:rPr lang="zh-TW" altLang="en-US" sz="3200" dirty="0">
                <a:solidFill>
                  <a:srgbClr val="000000"/>
                </a:solidFill>
                <a:latin typeface="微軟正黑體" panose="020B0604030504040204" pitchFamily="34" charset="-120"/>
                <a:ea typeface="微軟正黑體" panose="020B0604030504040204" pitchFamily="34" charset="-120"/>
              </a:rPr>
              <a:t>威信建立在國家、人民處於上下權威、服從關係，此非現代人民集體普遍認知觀念，欠缺法益概念的「普遍有效性」，非適格法益。</a:t>
            </a:r>
            <a:endParaRPr lang="en-US" altLang="zh-TW"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endParaRPr lang="zh-TW" altLang="en-US"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r>
              <a:rPr lang="zh-TW" altLang="en-US" sz="3200" b="1" dirty="0">
                <a:solidFill>
                  <a:srgbClr val="000000"/>
                </a:solidFill>
                <a:latin typeface="微軟正黑體" panose="020B0604030504040204" pitchFamily="34" charset="-120"/>
                <a:ea typeface="微軟正黑體" panose="020B0604030504040204" pitchFamily="34" charset="-120"/>
              </a:rPr>
              <a:t>系爭規定保護法益不包括公務員名譽</a:t>
            </a:r>
            <a:endParaRPr lang="zh-TW" altLang="en-US" sz="3200"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500"/>
              </a:lnSpc>
              <a:buFont typeface="Arial" panose="020B0604020202020204" pitchFamily="34" charset="0"/>
              <a:buChar char="•"/>
            </a:pPr>
            <a:r>
              <a:rPr lang="zh-TW" altLang="en-US" sz="3200" dirty="0">
                <a:solidFill>
                  <a:srgbClr val="000000"/>
                </a:solidFill>
                <a:latin typeface="微軟正黑體" panose="020B0604030504040204" pitchFamily="34" charset="-120"/>
                <a:ea typeface="微軟正黑體" panose="020B0604030504040204" pitchFamily="34" charset="-120"/>
              </a:rPr>
              <a:t>公務員</a:t>
            </a:r>
            <a:r>
              <a:rPr lang="zh-TW" altLang="en-US" sz="3200" b="1" dirty="0">
                <a:solidFill>
                  <a:srgbClr val="000000"/>
                </a:solidFill>
                <a:latin typeface="微軟正黑體" panose="020B0604030504040204" pitchFamily="34" charset="-120"/>
                <a:ea typeface="微軟正黑體" panose="020B0604030504040204" pitchFamily="34" charset="-120"/>
              </a:rPr>
              <a:t>本人</a:t>
            </a:r>
            <a:r>
              <a:rPr lang="zh-TW" altLang="en-US" sz="3200" dirty="0">
                <a:solidFill>
                  <a:srgbClr val="000000"/>
                </a:solidFill>
                <a:latin typeface="微軟正黑體" panose="020B0604030504040204" pitchFamily="34" charset="-120"/>
                <a:ea typeface="微軟正黑體" panose="020B0604030504040204" pitchFamily="34" charset="-120"/>
              </a:rPr>
              <a:t>名譽為個人法益，由刑法第</a:t>
            </a:r>
            <a:r>
              <a:rPr lang="en-US" altLang="zh-TW" sz="3200" dirty="0">
                <a:solidFill>
                  <a:srgbClr val="000000"/>
                </a:solidFill>
                <a:latin typeface="微軟正黑體" panose="020B0604030504040204" pitchFamily="34" charset="-120"/>
                <a:ea typeface="微軟正黑體" panose="020B0604030504040204" pitchFamily="34" charset="-120"/>
              </a:rPr>
              <a:t>309</a:t>
            </a:r>
            <a:r>
              <a:rPr lang="zh-TW" altLang="en-US" sz="3200" dirty="0">
                <a:solidFill>
                  <a:srgbClr val="000000"/>
                </a:solidFill>
                <a:latin typeface="微軟正黑體" panose="020B0604030504040204" pitchFamily="34" charset="-120"/>
                <a:ea typeface="微軟正黑體" panose="020B0604030504040204" pitchFamily="34" charset="-120"/>
              </a:rPr>
              <a:t>條規範</a:t>
            </a:r>
            <a:endParaRPr lang="en-US" altLang="zh-TW" sz="3200"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500"/>
              </a:lnSpc>
              <a:buFont typeface="Arial" panose="020B0604020202020204" pitchFamily="34" charset="0"/>
              <a:buChar char="•"/>
            </a:pPr>
            <a:r>
              <a:rPr lang="zh-TW" altLang="en-US" sz="3200" dirty="0">
                <a:solidFill>
                  <a:srgbClr val="000000"/>
                </a:solidFill>
                <a:latin typeface="微軟正黑體" panose="020B0604030504040204" pitchFamily="34" charset="-120"/>
                <a:ea typeface="微軟正黑體" panose="020B0604030504040204" pitchFamily="34" charset="-120"/>
              </a:rPr>
              <a:t>公務員</a:t>
            </a:r>
            <a:r>
              <a:rPr lang="zh-TW" altLang="en-US" sz="3200" b="1" dirty="0">
                <a:solidFill>
                  <a:srgbClr val="000000"/>
                </a:solidFill>
                <a:latin typeface="微軟正黑體" panose="020B0604030504040204" pitchFamily="34" charset="-120"/>
                <a:ea typeface="微軟正黑體" panose="020B0604030504040204" pitchFamily="34" charset="-120"/>
              </a:rPr>
              <a:t>身分</a:t>
            </a:r>
            <a:r>
              <a:rPr lang="zh-TW" altLang="en-US" sz="3200" dirty="0">
                <a:solidFill>
                  <a:srgbClr val="000000"/>
                </a:solidFill>
                <a:latin typeface="微軟正黑體" panose="020B0604030504040204" pitchFamily="34" charset="-120"/>
                <a:ea typeface="微軟正黑體" panose="020B0604030504040204" pitchFamily="34" charset="-120"/>
              </a:rPr>
              <a:t>係政府之代理人，政府威信非適格法益，代理人亦無從主張</a:t>
            </a:r>
          </a:p>
          <a:p>
            <a:pPr algn="just">
              <a:lnSpc>
                <a:spcPts val="4500"/>
              </a:lnSpc>
            </a:pPr>
            <a:endParaRPr lang="en-US" altLang="zh-TW"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r>
              <a:rPr lang="zh-TW" altLang="en-US" sz="3200" b="1" dirty="0">
                <a:solidFill>
                  <a:srgbClr val="000000"/>
                </a:solidFill>
                <a:latin typeface="微軟正黑體" panose="020B0604030504040204" pitchFamily="34" charset="-120"/>
                <a:ea typeface="微軟正黑體" panose="020B0604030504040204" pitchFamily="34" charset="-120"/>
              </a:rPr>
              <a:t>公權力正常運作</a:t>
            </a:r>
            <a:endParaRPr lang="en-US" altLang="zh-TW" sz="3200" b="1"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r>
              <a:rPr lang="zh-TW" altLang="en-US" sz="3200" dirty="0">
                <a:solidFill>
                  <a:srgbClr val="000000"/>
                </a:solidFill>
                <a:latin typeface="微軟正黑體" panose="020B0604030504040204" pitchFamily="34" charset="-120"/>
                <a:ea typeface="微軟正黑體" panose="020B0604030504040204" pitchFamily="34" charset="-120"/>
              </a:rPr>
              <a:t>對照刑法第</a:t>
            </a:r>
            <a:r>
              <a:rPr lang="en-US" altLang="zh-TW" sz="3200" dirty="0">
                <a:solidFill>
                  <a:srgbClr val="000000"/>
                </a:solidFill>
                <a:latin typeface="微軟正黑體" panose="020B0604030504040204" pitchFamily="34" charset="-120"/>
                <a:ea typeface="微軟正黑體" panose="020B0604030504040204" pitchFamily="34" charset="-120"/>
              </a:rPr>
              <a:t>135</a:t>
            </a:r>
            <a:r>
              <a:rPr lang="zh-TW" altLang="en-US" sz="3200" dirty="0">
                <a:solidFill>
                  <a:srgbClr val="000000"/>
                </a:solidFill>
                <a:latin typeface="微軟正黑體" panose="020B0604030504040204" pitchFamily="34" charset="-120"/>
                <a:ea typeface="微軟正黑體" panose="020B0604030504040204" pitchFamily="34" charset="-120"/>
              </a:rPr>
              <a:t>條，應不存在能以「侮辱」輕易妨害之公權力；縱使存在，亦非特別重要公共利益。</a:t>
            </a:r>
            <a:endParaRPr lang="en-US" altLang="zh-TW"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endParaRPr lang="zh-TW" altLang="en-US" sz="3200" dirty="0">
              <a:solidFill>
                <a:srgbClr val="000000"/>
              </a:solidFill>
              <a:latin typeface="微軟正黑體" panose="020B0604030504040204" pitchFamily="34" charset="-120"/>
              <a:ea typeface="微軟正黑體" panose="020B0604030504040204" pitchFamily="34" charset="-120"/>
            </a:endParaRPr>
          </a:p>
          <a:p>
            <a:pPr algn="just">
              <a:lnSpc>
                <a:spcPts val="4500"/>
              </a:lnSpc>
            </a:pPr>
            <a:r>
              <a:rPr lang="zh-TW" altLang="en-US" sz="3200" dirty="0">
                <a:solidFill>
                  <a:srgbClr val="000000"/>
                </a:solidFill>
                <a:latin typeface="微軟正黑體" panose="020B0604030504040204" pitchFamily="34" charset="-120"/>
                <a:ea typeface="微軟正黑體" panose="020B0604030504040204" pitchFamily="34" charset="-120"/>
              </a:rPr>
              <a:t>系爭規定規範目的非為防免人民生命身體健康受直接立即且難以回復危害，欠缺特別重要公益目的。</a:t>
            </a:r>
          </a:p>
        </p:txBody>
      </p:sp>
      <p:sp>
        <p:nvSpPr>
          <p:cNvPr id="17" name="Freeform 17"/>
          <p:cNvSpPr/>
          <p:nvPr/>
        </p:nvSpPr>
        <p:spPr>
          <a:xfrm>
            <a:off x="-1109662" y="-911620"/>
            <a:ext cx="2942276" cy="2942276"/>
          </a:xfrm>
          <a:custGeom>
            <a:avLst/>
            <a:gdLst/>
            <a:ahLst/>
            <a:cxnLst/>
            <a:rect l="l" t="t" r="r" b="b"/>
            <a:pathLst>
              <a:path w="2942276" h="2942276">
                <a:moveTo>
                  <a:pt x="0" y="0"/>
                </a:moveTo>
                <a:lnTo>
                  <a:pt x="2942276" y="0"/>
                </a:lnTo>
                <a:lnTo>
                  <a:pt x="2942276" y="2942276"/>
                </a:lnTo>
                <a:lnTo>
                  <a:pt x="0" y="294227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8" name="Freeform 18"/>
          <p:cNvSpPr/>
          <p:nvPr/>
        </p:nvSpPr>
        <p:spPr>
          <a:xfrm>
            <a:off x="13506542" y="607100"/>
            <a:ext cx="3395204" cy="1049427"/>
          </a:xfrm>
          <a:custGeom>
            <a:avLst/>
            <a:gdLst/>
            <a:ahLst/>
            <a:cxnLst/>
            <a:rect l="l" t="t" r="r" b="b"/>
            <a:pathLst>
              <a:path w="3395204" h="1049427">
                <a:moveTo>
                  <a:pt x="0" y="0"/>
                </a:moveTo>
                <a:lnTo>
                  <a:pt x="3395204" y="0"/>
                </a:lnTo>
                <a:lnTo>
                  <a:pt x="3395204" y="1049427"/>
                </a:lnTo>
                <a:lnTo>
                  <a:pt x="0" y="104942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grpSp>
        <p:nvGrpSpPr>
          <p:cNvPr id="16" name="Group 8"/>
          <p:cNvGrpSpPr/>
          <p:nvPr/>
        </p:nvGrpSpPr>
        <p:grpSpPr>
          <a:xfrm>
            <a:off x="5139012" y="266700"/>
            <a:ext cx="8009976" cy="1730229"/>
            <a:chOff x="0" y="0"/>
            <a:chExt cx="2109623" cy="455698"/>
          </a:xfrm>
        </p:grpSpPr>
        <p:sp>
          <p:nvSpPr>
            <p:cNvPr id="1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2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21" name="TextBox 15"/>
          <p:cNvSpPr txBox="1"/>
          <p:nvPr/>
        </p:nvSpPr>
        <p:spPr>
          <a:xfrm>
            <a:off x="6310460" y="515008"/>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目的正當性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93734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18" name="Group 18"/>
          <p:cNvGrpSpPr/>
          <p:nvPr/>
        </p:nvGrpSpPr>
        <p:grpSpPr>
          <a:xfrm>
            <a:off x="1345446" y="6270601"/>
            <a:ext cx="16104354" cy="3597540"/>
            <a:chOff x="0" y="0"/>
            <a:chExt cx="4051688" cy="694765"/>
          </a:xfrm>
        </p:grpSpPr>
        <p:sp>
          <p:nvSpPr>
            <p:cNvPr id="19" name="Freeform 19"/>
            <p:cNvSpPr/>
            <p:nvPr/>
          </p:nvSpPr>
          <p:spPr>
            <a:xfrm>
              <a:off x="0" y="0"/>
              <a:ext cx="4051688" cy="694765"/>
            </a:xfrm>
            <a:custGeom>
              <a:avLst/>
              <a:gdLst/>
              <a:ahLst/>
              <a:cxnLst/>
              <a:rect l="l" t="t" r="r" b="b"/>
              <a:pathLst>
                <a:path w="4051688" h="694765">
                  <a:moveTo>
                    <a:pt x="0" y="0"/>
                  </a:moveTo>
                  <a:lnTo>
                    <a:pt x="4051688" y="0"/>
                  </a:lnTo>
                  <a:lnTo>
                    <a:pt x="4051688" y="694765"/>
                  </a:lnTo>
                  <a:lnTo>
                    <a:pt x="0" y="694765"/>
                  </a:lnTo>
                  <a:close/>
                </a:path>
              </a:pathLst>
            </a:custGeom>
            <a:solidFill>
              <a:srgbClr val="F1F2F2"/>
            </a:solidFill>
          </p:spPr>
        </p:sp>
        <p:sp>
          <p:nvSpPr>
            <p:cNvPr id="20" name="TextBox 20"/>
            <p:cNvSpPr txBox="1"/>
            <p:nvPr/>
          </p:nvSpPr>
          <p:spPr>
            <a:xfrm>
              <a:off x="0" y="-38100"/>
              <a:ext cx="4051688" cy="732865"/>
            </a:xfrm>
            <a:prstGeom prst="rect">
              <a:avLst/>
            </a:prstGeom>
          </p:spPr>
          <p:txBody>
            <a:bodyPr lIns="50800" tIns="50800" rIns="50800" bIns="50800" rtlCol="0" anchor="ctr"/>
            <a:lstStyle/>
            <a:p>
              <a:pPr algn="ctr">
                <a:lnSpc>
                  <a:spcPts val="2659"/>
                </a:lnSpc>
                <a:spcBef>
                  <a:spcPct val="0"/>
                </a:spcBef>
              </a:pPr>
              <a:endParaRPr/>
            </a:p>
          </p:txBody>
        </p:sp>
      </p:grpSp>
      <p:sp>
        <p:nvSpPr>
          <p:cNvPr id="25" name="AutoShape 25"/>
          <p:cNvSpPr/>
          <p:nvPr/>
        </p:nvSpPr>
        <p:spPr>
          <a:xfrm rot="-5369237">
            <a:off x="2116816" y="8055648"/>
            <a:ext cx="3597926" cy="26962"/>
          </a:xfrm>
          <a:prstGeom prst="line">
            <a:avLst/>
          </a:prstGeom>
          <a:ln w="133350" cap="flat">
            <a:solidFill>
              <a:srgbClr val="DDDEDE"/>
            </a:solidFill>
            <a:prstDash val="solid"/>
            <a:headEnd type="none" w="sm" len="sm"/>
            <a:tailEnd type="none" w="sm" len="sm"/>
          </a:ln>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860085" y="2315803"/>
            <a:ext cx="14567830" cy="3770263"/>
          </a:xfrm>
          <a:prstGeom prst="rect">
            <a:avLst/>
          </a:prstGeom>
        </p:spPr>
        <p:txBody>
          <a:bodyPr wrap="square" lIns="0" tIns="0" rIns="0" bIns="0" rtlCol="0" anchor="t">
            <a:spAutoFit/>
          </a:bodyPr>
          <a:lstStyle/>
          <a:p>
            <a:pPr>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對國家政府或依法執行之職務本身</a:t>
            </a:r>
            <a:endParaRPr lang="en-US" altLang="zh-TW" sz="3499" b="1" dirty="0">
              <a:solidFill>
                <a:srgbClr val="000000"/>
              </a:solidFill>
              <a:latin typeface="微軟正黑體" panose="020B0604030504040204" pitchFamily="34" charset="-120"/>
              <a:ea typeface="微軟正黑體" panose="020B0604030504040204" pitchFamily="34" charset="-120"/>
            </a:endParaRPr>
          </a:p>
          <a:p>
            <a:pPr>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「國家」或公務員依法執行之「職務」本身並非自然人，受侮辱亦無任何內在感情名譽受侵害</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a:lnSpc>
                <a:spcPts val="4899"/>
              </a:lnSpc>
            </a:pPr>
            <a:endParaRPr lang="en-US" sz="3499" dirty="0">
              <a:solidFill>
                <a:srgbClr val="000000"/>
              </a:solidFill>
              <a:latin typeface="微軟正黑體" panose="020B0604030504040204" pitchFamily="34" charset="-120"/>
              <a:ea typeface="微軟正黑體" panose="020B0604030504040204" pitchFamily="34" charset="-120"/>
            </a:endParaRPr>
          </a:p>
          <a:p>
            <a:pPr>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對行為人</a:t>
            </a:r>
            <a:endParaRPr lang="en-US" altLang="zh-TW" sz="3499" b="1" dirty="0">
              <a:solidFill>
                <a:srgbClr val="000000"/>
              </a:solidFill>
              <a:latin typeface="微軟正黑體" panose="020B0604030504040204" pitchFamily="34" charset="-120"/>
              <a:ea typeface="微軟正黑體" panose="020B0604030504040204" pitchFamily="34" charset="-120"/>
            </a:endParaRPr>
          </a:p>
          <a:p>
            <a:pPr>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不滿時不能表示意見，無益於維護公務員或其職務之威信</a:t>
            </a: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grpSp>
        <p:nvGrpSpPr>
          <p:cNvPr id="34" name="Group 8"/>
          <p:cNvGrpSpPr/>
          <p:nvPr/>
        </p:nvGrpSpPr>
        <p:grpSpPr>
          <a:xfrm>
            <a:off x="3200400" y="422273"/>
            <a:ext cx="11887200" cy="1730229"/>
            <a:chOff x="0" y="0"/>
            <a:chExt cx="2109623" cy="455698"/>
          </a:xfrm>
        </p:grpSpPr>
        <p:sp>
          <p:nvSpPr>
            <p:cNvPr id="35"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36"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2997923" y="777948"/>
            <a:ext cx="12292155"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手段關聯性：政府威信</a:t>
            </a:r>
            <a:endParaRPr lang="en-US" sz="6607" b="1" dirty="0">
              <a:solidFill>
                <a:srgbClr val="000000"/>
              </a:solidFill>
              <a:latin typeface="微軟正黑體" panose="020B0604030504040204" pitchFamily="34" charset="-120"/>
              <a:ea typeface="微軟正黑體" panose="020B0604030504040204" pitchFamily="34" charset="-120"/>
            </a:endParaRPr>
          </a:p>
        </p:txBody>
      </p:sp>
      <p:sp>
        <p:nvSpPr>
          <p:cNvPr id="21" name="TextBox 21"/>
          <p:cNvSpPr txBox="1"/>
          <p:nvPr/>
        </p:nvSpPr>
        <p:spPr>
          <a:xfrm>
            <a:off x="4267201" y="6395595"/>
            <a:ext cx="12954000" cy="3347070"/>
          </a:xfrm>
          <a:prstGeom prst="rect">
            <a:avLst/>
          </a:prstGeom>
        </p:spPr>
        <p:txBody>
          <a:bodyPr wrap="square" lIns="0" tIns="0" rIns="0" bIns="0" rtlCol="0" anchor="t">
            <a:spAutoFit/>
          </a:bodyPr>
          <a:lstStyle/>
          <a:p>
            <a:pPr>
              <a:lnSpc>
                <a:spcPts val="5320"/>
              </a:lnSpc>
            </a:pPr>
            <a:r>
              <a:rPr lang="zh-TW" altLang="en-US" sz="3000" b="1" dirty="0">
                <a:solidFill>
                  <a:srgbClr val="000000"/>
                </a:solidFill>
                <a:latin typeface="微軟正黑體" panose="020B0604030504040204" pitchFamily="34" charset="-120"/>
                <a:ea typeface="微軟正黑體" panose="020B0604030504040204" pitchFamily="34" charset="-120"/>
              </a:rPr>
              <a:t>公務員或其職務違法、不當</a:t>
            </a:r>
            <a:endParaRPr lang="en-US" altLang="zh-TW" sz="3000" b="1" dirty="0">
              <a:solidFill>
                <a:srgbClr val="000000"/>
              </a:solidFill>
              <a:latin typeface="微軟正黑體" panose="020B0604030504040204" pitchFamily="34" charset="-120"/>
              <a:ea typeface="微軟正黑體" panose="020B0604030504040204" pitchFamily="34" charset="-120"/>
            </a:endParaRPr>
          </a:p>
          <a:p>
            <a:pPr>
              <a:lnSpc>
                <a:spcPts val="5320"/>
              </a:lnSpc>
            </a:pPr>
            <a:r>
              <a:rPr lang="zh-TW" altLang="en-US" sz="3000" dirty="0">
                <a:solidFill>
                  <a:srgbClr val="000000"/>
                </a:solidFill>
                <a:latin typeface="微軟正黑體" panose="020B0604030504040204" pitchFamily="34" charset="-120"/>
                <a:ea typeface="微軟正黑體" panose="020B0604030504040204" pitchFamily="34" charset="-120"/>
              </a:rPr>
              <a:t>政府威信受貶損，係由於公務員或其職務之違法或不當，非因行為人違反系爭規定所致</a:t>
            </a:r>
            <a:endParaRPr lang="en-US" altLang="zh-TW" sz="3000" dirty="0">
              <a:solidFill>
                <a:srgbClr val="000000"/>
              </a:solidFill>
              <a:latin typeface="微軟正黑體" panose="020B0604030504040204" pitchFamily="34" charset="-120"/>
              <a:ea typeface="微軟正黑體" panose="020B0604030504040204" pitchFamily="34" charset="-120"/>
            </a:endParaRPr>
          </a:p>
          <a:p>
            <a:pPr>
              <a:lnSpc>
                <a:spcPts val="5320"/>
              </a:lnSpc>
            </a:pPr>
            <a:r>
              <a:rPr lang="zh-TW" altLang="en-US" sz="3000" b="1" dirty="0">
                <a:solidFill>
                  <a:srgbClr val="000000"/>
                </a:solidFill>
                <a:latin typeface="微軟正黑體" panose="020B0604030504040204" pitchFamily="34" charset="-120"/>
                <a:ea typeface="微軟正黑體" panose="020B0604030504040204" pitchFamily="34" charset="-120"/>
              </a:rPr>
              <a:t>公務員或其職務合法、適當</a:t>
            </a:r>
            <a:endParaRPr lang="en-US" altLang="zh-TW" sz="3000" b="1" dirty="0">
              <a:solidFill>
                <a:srgbClr val="000000"/>
              </a:solidFill>
              <a:latin typeface="微軟正黑體" panose="020B0604030504040204" pitchFamily="34" charset="-120"/>
              <a:ea typeface="微軟正黑體" panose="020B0604030504040204" pitchFamily="34" charset="-120"/>
            </a:endParaRPr>
          </a:p>
          <a:p>
            <a:pPr>
              <a:lnSpc>
                <a:spcPts val="4899"/>
              </a:lnSpc>
            </a:pPr>
            <a:r>
              <a:rPr lang="zh-TW" altLang="en-US" sz="3000" dirty="0">
                <a:solidFill>
                  <a:srgbClr val="000000"/>
                </a:solidFill>
                <a:latin typeface="微軟正黑體" panose="020B0604030504040204" pitchFamily="34" charset="-120"/>
                <a:ea typeface="微軟正黑體" panose="020B0604030504040204" pitchFamily="34" charset="-120"/>
              </a:rPr>
              <a:t>對行為人產生負面評價，無關政府威信</a:t>
            </a:r>
            <a:endParaRPr lang="en-US" altLang="zh-TW" sz="3000" dirty="0">
              <a:solidFill>
                <a:srgbClr val="000000"/>
              </a:solidFill>
              <a:latin typeface="微軟正黑體" panose="020B0604030504040204" pitchFamily="34" charset="-120"/>
              <a:ea typeface="微軟正黑體" panose="020B0604030504040204" pitchFamily="34" charset="-120"/>
            </a:endParaRPr>
          </a:p>
        </p:txBody>
      </p:sp>
      <p:sp>
        <p:nvSpPr>
          <p:cNvPr id="38" name="TextBox 16"/>
          <p:cNvSpPr txBox="1"/>
          <p:nvPr/>
        </p:nvSpPr>
        <p:spPr>
          <a:xfrm>
            <a:off x="1860085" y="7781999"/>
            <a:ext cx="14567830" cy="628377"/>
          </a:xfrm>
          <a:prstGeom prst="rect">
            <a:avLst/>
          </a:prstGeom>
        </p:spPr>
        <p:txBody>
          <a:bodyPr wrap="square" lIns="0" tIns="0" rIns="0" bIns="0" rtlCol="0" anchor="t">
            <a:spAutoFit/>
          </a:bodyPr>
          <a:lstStyle/>
          <a:p>
            <a:pPr>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對第三人</a:t>
            </a:r>
            <a:endParaRPr lang="en-US" altLang="zh-TW" sz="3499" b="1" dirty="0">
              <a:solidFill>
                <a:srgbClr val="000000"/>
              </a:solidFill>
              <a:latin typeface="微軟正黑體" panose="020B0604030504040204" pitchFamily="34" charset="-120"/>
              <a:ea typeface="微軟正黑體" panose="020B0604030504040204" pitchFamily="34" charset="-12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644039" y="2763679"/>
            <a:ext cx="15653361" cy="5027017"/>
          </a:xfrm>
          <a:prstGeom prst="rect">
            <a:avLst/>
          </a:prstGeom>
        </p:spPr>
        <p:txBody>
          <a:bodyPr wrap="square" lIns="0" tIns="0" rIns="0" bIns="0" rtlCol="0" anchor="t">
            <a:spAutoFit/>
          </a:bodyPr>
          <a:lstStyle/>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另設有刑法第</a:t>
            </a:r>
            <a:r>
              <a:rPr lang="en-US" altLang="zh-TW" sz="3499" dirty="0">
                <a:solidFill>
                  <a:srgbClr val="000000"/>
                </a:solidFill>
                <a:latin typeface="微軟正黑體" panose="020B0604030504040204" pitchFamily="34" charset="-120"/>
                <a:ea typeface="微軟正黑體" panose="020B0604030504040204" pitchFamily="34" charset="-120"/>
              </a:rPr>
              <a:t>135</a:t>
            </a:r>
            <a:r>
              <a:rPr lang="zh-TW" altLang="en-US" sz="3499" dirty="0">
                <a:solidFill>
                  <a:srgbClr val="000000"/>
                </a:solidFill>
                <a:latin typeface="微軟正黑體" panose="020B0604030504040204" pitchFamily="34" charset="-120"/>
                <a:ea typeface="微軟正黑體" panose="020B0604030504040204" pitchFamily="34" charset="-120"/>
              </a:rPr>
              <a:t>條</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難以想像侮辱言語或舉動足以妨害公權力執行</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公權力短暫順利運行，但司法追訴過程，將降低整體公權力效能</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公然侮辱公務員依法執行之「職務」通常並無妨害公務效果，例如：在網路或電視節目怒罵行政機關特定政策者。</a:t>
            </a:r>
            <a:endParaRPr lang="en-US" sz="3499" dirty="0">
              <a:solidFill>
                <a:srgbClr val="000000"/>
              </a:solidFill>
              <a:latin typeface="微軟正黑體" panose="020B0604030504040204" pitchFamily="34" charset="-120"/>
              <a:ea typeface="微軟正黑體" panose="020B0604030504040204" pitchFamily="34" charset="-120"/>
            </a:endParaRPr>
          </a:p>
        </p:txBody>
      </p:sp>
      <p:grpSp>
        <p:nvGrpSpPr>
          <p:cNvPr id="31" name="Group 8"/>
          <p:cNvGrpSpPr/>
          <p:nvPr/>
        </p:nvGrpSpPr>
        <p:grpSpPr>
          <a:xfrm>
            <a:off x="3200400" y="422273"/>
            <a:ext cx="11887200" cy="1730229"/>
            <a:chOff x="0" y="0"/>
            <a:chExt cx="2109623" cy="455698"/>
          </a:xfrm>
        </p:grpSpPr>
        <p:sp>
          <p:nvSpPr>
            <p:cNvPr id="32"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33"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34" name="TextBox 15"/>
          <p:cNvSpPr txBox="1"/>
          <p:nvPr/>
        </p:nvSpPr>
        <p:spPr>
          <a:xfrm>
            <a:off x="2997923" y="777948"/>
            <a:ext cx="12292155" cy="1192634"/>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手段關聯性：公權力執行</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523944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2707370" y="2705100"/>
            <a:ext cx="7474270" cy="1885131"/>
          </a:xfrm>
          <a:prstGeom prst="rect">
            <a:avLst/>
          </a:prstGeom>
        </p:spPr>
        <p:txBody>
          <a:bodyPr wrap="square" lIns="0" tIns="0" rIns="0" bIns="0" rtlCol="0" anchor="t">
            <a:spAutoFit/>
          </a:bodyPr>
          <a:lstStyle/>
          <a:p>
            <a:pPr>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應嚴格判斷法律明確性</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涉及拘束人身自由之刑事處罰</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限制政治性高價值言論自由</a:t>
            </a: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5" name="圖片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3577" y="5463931"/>
            <a:ext cx="12720846" cy="4415201"/>
          </a:xfrm>
          <a:prstGeom prst="rect">
            <a:avLst/>
          </a:prstGeom>
        </p:spPr>
      </p:pic>
      <p:pic>
        <p:nvPicPr>
          <p:cNvPr id="7" name="圖片 6"/>
          <p:cNvPicPr>
            <a:picLocks noChangeAspect="1"/>
          </p:cNvPicPr>
          <p:nvPr/>
        </p:nvPicPr>
        <p:blipFill rotWithShape="1">
          <a:blip r:embed="rId7">
            <a:extLst>
              <a:ext uri="{28A0092B-C50C-407E-A947-70E740481C1C}">
                <a14:useLocalDpi xmlns:a14="http://schemas.microsoft.com/office/drawing/2010/main" val="0"/>
              </a:ext>
            </a:extLst>
          </a:blip>
          <a:srcRect b="69392"/>
          <a:stretch/>
        </p:blipFill>
        <p:spPr>
          <a:xfrm>
            <a:off x="3107423" y="4957003"/>
            <a:ext cx="4347941" cy="608577"/>
          </a:xfrm>
          <a:prstGeom prst="rect">
            <a:avLst/>
          </a:prstGeom>
        </p:spPr>
      </p:pic>
    </p:spTree>
    <p:extLst>
      <p:ext uri="{BB962C8B-B14F-4D97-AF65-F5344CB8AC3E}">
        <p14:creationId xmlns:p14="http://schemas.microsoft.com/office/powerpoint/2010/main" val="1825667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5"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6" name="圖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30906" y="3214285"/>
            <a:ext cx="15626188" cy="5490283"/>
          </a:xfrm>
          <a:prstGeom prst="rect">
            <a:avLst/>
          </a:prstGeom>
        </p:spPr>
      </p:pic>
    </p:spTree>
    <p:extLst>
      <p:ext uri="{BB962C8B-B14F-4D97-AF65-F5344CB8AC3E}">
        <p14:creationId xmlns:p14="http://schemas.microsoft.com/office/powerpoint/2010/main" val="1644485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5" name="TextBox 15"/>
          <p:cNvSpPr txBox="1"/>
          <p:nvPr/>
        </p:nvSpPr>
        <p:spPr>
          <a:xfrm>
            <a:off x="6310460" y="93561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7" name="圖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3845" y="4147807"/>
            <a:ext cx="16460310" cy="2579402"/>
          </a:xfrm>
          <a:prstGeom prst="rect">
            <a:avLst/>
          </a:prstGeom>
        </p:spPr>
      </p:pic>
    </p:spTree>
    <p:extLst>
      <p:ext uri="{BB962C8B-B14F-4D97-AF65-F5344CB8AC3E}">
        <p14:creationId xmlns:p14="http://schemas.microsoft.com/office/powerpoint/2010/main" val="2323762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5"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5" name="圖片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13969" y="2816302"/>
            <a:ext cx="13460063" cy="6907722"/>
          </a:xfrm>
          <a:prstGeom prst="rect">
            <a:avLst/>
          </a:prstGeom>
        </p:spPr>
      </p:pic>
    </p:spTree>
    <p:extLst>
      <p:ext uri="{BB962C8B-B14F-4D97-AF65-F5344CB8AC3E}">
        <p14:creationId xmlns:p14="http://schemas.microsoft.com/office/powerpoint/2010/main" val="11809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5"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6" name="圖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23606" y="2695153"/>
            <a:ext cx="10640788" cy="7020347"/>
          </a:xfrm>
          <a:prstGeom prst="rect">
            <a:avLst/>
          </a:prstGeom>
        </p:spPr>
      </p:pic>
    </p:spTree>
    <p:extLst>
      <p:ext uri="{BB962C8B-B14F-4D97-AF65-F5344CB8AC3E}">
        <p14:creationId xmlns:p14="http://schemas.microsoft.com/office/powerpoint/2010/main" val="150966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283982" y="2674894"/>
            <a:ext cx="15653361" cy="6283771"/>
          </a:xfrm>
          <a:prstGeom prst="rect">
            <a:avLst/>
          </a:prstGeom>
        </p:spPr>
        <p:txBody>
          <a:bodyPr wrap="square" lIns="0" tIns="0" rIns="0" bIns="0" rtlCol="0" anchor="t">
            <a:spAutoFit/>
          </a:bodyPr>
          <a:lstStyle/>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侮辱文義存在高度價值判斷風險，言論是否文雅，見仁見智，不易理解、受規範者難以預見。</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司法審查欠缺一致性：審判者在個案中，以自己的經驗、價值觀界定成罪的範圍，讓刑罰存在價值取捨風險。</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系爭規定違反法律明確性原則牴觸憲法保障言論自由意旨。</a:t>
            </a:r>
          </a:p>
        </p:txBody>
      </p:sp>
      <p:grpSp>
        <p:nvGrpSpPr>
          <p:cNvPr id="12" name="Group 18"/>
          <p:cNvGrpSpPr/>
          <p:nvPr/>
        </p:nvGrpSpPr>
        <p:grpSpPr>
          <a:xfrm>
            <a:off x="1791744" y="6049846"/>
            <a:ext cx="15383753" cy="2010621"/>
            <a:chOff x="0" y="0"/>
            <a:chExt cx="4051688" cy="694765"/>
          </a:xfrm>
        </p:grpSpPr>
        <p:sp>
          <p:nvSpPr>
            <p:cNvPr id="13" name="Freeform 19"/>
            <p:cNvSpPr/>
            <p:nvPr/>
          </p:nvSpPr>
          <p:spPr>
            <a:xfrm>
              <a:off x="0" y="0"/>
              <a:ext cx="4051688" cy="694765"/>
            </a:xfrm>
            <a:custGeom>
              <a:avLst/>
              <a:gdLst/>
              <a:ahLst/>
              <a:cxnLst/>
              <a:rect l="l" t="t" r="r" b="b"/>
              <a:pathLst>
                <a:path w="4051688" h="694765">
                  <a:moveTo>
                    <a:pt x="0" y="0"/>
                  </a:moveTo>
                  <a:lnTo>
                    <a:pt x="4051688" y="0"/>
                  </a:lnTo>
                  <a:lnTo>
                    <a:pt x="4051688" y="694765"/>
                  </a:lnTo>
                  <a:lnTo>
                    <a:pt x="0" y="694765"/>
                  </a:lnTo>
                  <a:close/>
                </a:path>
              </a:pathLst>
            </a:custGeom>
            <a:solidFill>
              <a:srgbClr val="F1F2F2"/>
            </a:solidFill>
          </p:spPr>
        </p:sp>
        <p:sp>
          <p:nvSpPr>
            <p:cNvPr id="16" name="TextBox 20"/>
            <p:cNvSpPr txBox="1"/>
            <p:nvPr/>
          </p:nvSpPr>
          <p:spPr>
            <a:xfrm>
              <a:off x="0" y="-38100"/>
              <a:ext cx="4051688" cy="732865"/>
            </a:xfrm>
            <a:prstGeom prst="rect">
              <a:avLst/>
            </a:prstGeom>
          </p:spPr>
          <p:txBody>
            <a:bodyPr lIns="50800" tIns="50800" rIns="50800" bIns="50800" rtlCol="0" anchor="ctr"/>
            <a:lstStyle/>
            <a:p>
              <a:pPr algn="ctr">
                <a:lnSpc>
                  <a:spcPts val="2659"/>
                </a:lnSpc>
                <a:spcBef>
                  <a:spcPct val="0"/>
                </a:spcBef>
              </a:pPr>
              <a:endParaRPr/>
            </a:p>
          </p:txBody>
        </p:sp>
      </p:grpSp>
      <p:sp>
        <p:nvSpPr>
          <p:cNvPr id="17" name="AutoShape 25"/>
          <p:cNvSpPr/>
          <p:nvPr/>
        </p:nvSpPr>
        <p:spPr>
          <a:xfrm rot="-5369237" flipV="1">
            <a:off x="3413583" y="7039794"/>
            <a:ext cx="2010426" cy="30727"/>
          </a:xfrm>
          <a:prstGeom prst="line">
            <a:avLst/>
          </a:prstGeom>
          <a:ln w="133350" cap="flat">
            <a:solidFill>
              <a:srgbClr val="DDDEDE"/>
            </a:solidFill>
            <a:prstDash val="solid"/>
            <a:headEnd type="none" w="sm" len="sm"/>
            <a:tailEnd type="none" w="sm" len="sm"/>
          </a:ln>
        </p:spPr>
      </p:sp>
      <p:sp>
        <p:nvSpPr>
          <p:cNvPr id="18" name="TextBox 16"/>
          <p:cNvSpPr txBox="1"/>
          <p:nvPr/>
        </p:nvSpPr>
        <p:spPr>
          <a:xfrm>
            <a:off x="4819080" y="6426780"/>
            <a:ext cx="12257993" cy="1256754"/>
          </a:xfrm>
          <a:prstGeom prst="rect">
            <a:avLst/>
          </a:prstGeom>
        </p:spPr>
        <p:txBody>
          <a:bodyPr wrap="square" lIns="0" tIns="0" rIns="0" bIns="0" rtlCol="0" anchor="t">
            <a:spAutoFit/>
          </a:bodyPr>
          <a:lstStyle/>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侮辱前階段判斷：就事件整體狀況為綜合觀察是否構成侮辱</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侮辱後階段衡量：言論自由及人格名譽權取捨權衡</a:t>
            </a:r>
          </a:p>
        </p:txBody>
      </p:sp>
      <p:sp>
        <p:nvSpPr>
          <p:cNvPr id="19" name="TextBox 16"/>
          <p:cNvSpPr txBox="1"/>
          <p:nvPr/>
        </p:nvSpPr>
        <p:spPr>
          <a:xfrm>
            <a:off x="1791744" y="6768027"/>
            <a:ext cx="2557188" cy="574260"/>
          </a:xfrm>
          <a:prstGeom prst="rect">
            <a:avLst/>
          </a:prstGeom>
        </p:spPr>
        <p:txBody>
          <a:bodyPr wrap="square" lIns="0" tIns="0" rIns="0" bIns="0" rtlCol="0" anchor="t">
            <a:spAutoFit/>
          </a:bodyPr>
          <a:lstStyle/>
          <a:p>
            <a:pPr algn="ctr">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因人而異</a:t>
            </a: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法律明確性</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62234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317320" y="3467100"/>
            <a:ext cx="15653361" cy="5027017"/>
          </a:xfrm>
          <a:prstGeom prst="rect">
            <a:avLst/>
          </a:prstGeom>
        </p:spPr>
        <p:txBody>
          <a:bodyPr wrap="square" lIns="0" tIns="0" rIns="0" bIns="0" rtlCol="0" anchor="t">
            <a:spAutoFit/>
          </a:bodyPr>
          <a:lstStyle/>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刑法第</a:t>
            </a:r>
            <a:r>
              <a:rPr lang="en-US" altLang="zh-TW" sz="3499" dirty="0">
                <a:solidFill>
                  <a:srgbClr val="000000"/>
                </a:solidFill>
                <a:latin typeface="微軟正黑體" panose="020B0604030504040204" pitchFamily="34" charset="-120"/>
                <a:ea typeface="微軟正黑體" panose="020B0604030504040204" pitchFamily="34" charset="-120"/>
              </a:rPr>
              <a:t>10</a:t>
            </a:r>
            <a:r>
              <a:rPr lang="zh-TW" altLang="en-US" sz="3499" dirty="0">
                <a:solidFill>
                  <a:srgbClr val="000000"/>
                </a:solidFill>
                <a:latin typeface="微軟正黑體" panose="020B0604030504040204" pitchFamily="34" charset="-120"/>
                <a:ea typeface="微軟正黑體" panose="020B0604030504040204" pitchFamily="34" charset="-120"/>
              </a:rPr>
              <a:t>條第</a:t>
            </a:r>
            <a:r>
              <a:rPr lang="en-US" altLang="zh-TW" sz="3499" dirty="0">
                <a:solidFill>
                  <a:srgbClr val="000000"/>
                </a:solidFill>
                <a:latin typeface="微軟正黑體" panose="020B0604030504040204" pitchFamily="34" charset="-120"/>
                <a:ea typeface="微軟正黑體" panose="020B0604030504040204" pitchFamily="34" charset="-120"/>
              </a:rPr>
              <a:t>2</a:t>
            </a:r>
            <a:r>
              <a:rPr lang="zh-TW" altLang="en-US" sz="3499" dirty="0">
                <a:solidFill>
                  <a:srgbClr val="000000"/>
                </a:solidFill>
                <a:latin typeface="微軟正黑體" panose="020B0604030504040204" pitchFamily="34" charset="-120"/>
                <a:ea typeface="微軟正黑體" panose="020B0604030504040204" pitchFamily="34" charset="-120"/>
              </a:rPr>
              <a:t>項：「稱公務員者，謂下列人員：一、依法令服務於國家、地方自治團體所屬機關而具有法定職務權限，以及其他依法令從事於公共事務，而具有法定職務權限者。二、受國家、地方自治團體所屬機關依法委託，從事與委託機關權限有關之公共事務者。」</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身分公務員</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授權公務員</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委託公務員</a:t>
            </a: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公務員範圍</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047203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1100687" y="777071"/>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512489" y="3701123"/>
            <a:ext cx="7247332" cy="5027017"/>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政府採購與國家威信欠缺關聯。</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政府採購與公權力執行欠缺關聯。</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以刑法第</a:t>
            </a:r>
            <a:r>
              <a:rPr lang="en-US" altLang="zh-TW" sz="3499" dirty="0">
                <a:solidFill>
                  <a:srgbClr val="000000"/>
                </a:solidFill>
                <a:latin typeface="微軟正黑體" panose="020B0604030504040204" pitchFamily="34" charset="-120"/>
                <a:ea typeface="微軟正黑體" panose="020B0604030504040204" pitchFamily="34" charset="-120"/>
              </a:rPr>
              <a:t>10</a:t>
            </a:r>
            <a:r>
              <a:rPr lang="zh-TW" altLang="en-US" sz="3499" dirty="0">
                <a:solidFill>
                  <a:srgbClr val="000000"/>
                </a:solidFill>
                <a:latin typeface="微軟正黑體" panose="020B0604030504040204" pitchFamily="34" charset="-120"/>
                <a:ea typeface="微軟正黑體" panose="020B0604030504040204" pitchFamily="34" charset="-120"/>
              </a:rPr>
              <a:t>條第</a:t>
            </a:r>
            <a:r>
              <a:rPr lang="en-US" altLang="zh-TW" sz="3499" dirty="0">
                <a:solidFill>
                  <a:srgbClr val="000000"/>
                </a:solidFill>
                <a:latin typeface="微軟正黑體" panose="020B0604030504040204" pitchFamily="34" charset="-120"/>
                <a:ea typeface="微軟正黑體" panose="020B0604030504040204" pitchFamily="34" charset="-120"/>
              </a:rPr>
              <a:t>2</a:t>
            </a:r>
            <a:r>
              <a:rPr lang="zh-TW" altLang="en-US" sz="3499" dirty="0">
                <a:solidFill>
                  <a:srgbClr val="000000"/>
                </a:solidFill>
                <a:latin typeface="微軟正黑體" panose="020B0604030504040204" pitchFamily="34" charset="-120"/>
                <a:ea typeface="微軟正黑體" panose="020B0604030504040204" pitchFamily="34" charset="-120"/>
              </a:rPr>
              <a:t>項規定，界定系爭規定公務員範圍，將導致系爭規定手段與目的欠缺直接且絕對必要關聯。</a:t>
            </a:r>
          </a:p>
        </p:txBody>
      </p:sp>
      <p:sp>
        <p:nvSpPr>
          <p:cNvPr id="20" name="TextBox 15"/>
          <p:cNvSpPr txBox="1"/>
          <p:nvPr/>
        </p:nvSpPr>
        <p:spPr>
          <a:xfrm>
            <a:off x="2272135" y="1025379"/>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授權公務員</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6" name="圖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17082" y="952500"/>
            <a:ext cx="8500775" cy="8458200"/>
          </a:xfrm>
          <a:prstGeom prst="rect">
            <a:avLst/>
          </a:prstGeom>
        </p:spPr>
      </p:pic>
    </p:spTree>
    <p:extLst>
      <p:ext uri="{BB962C8B-B14F-4D97-AF65-F5344CB8AC3E}">
        <p14:creationId xmlns:p14="http://schemas.microsoft.com/office/powerpoint/2010/main" val="2833764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9755787" y="1373237"/>
            <a:ext cx="8001000" cy="7540526"/>
          </a:xfrm>
          <a:prstGeom prst="rect">
            <a:avLst/>
          </a:prstGeom>
        </p:spPr>
        <p:txBody>
          <a:bodyPr wrap="square" lIns="0" tIns="0" rIns="0" bIns="0" rtlCol="0" anchor="t">
            <a:spAutoFit/>
          </a:bodyPr>
          <a:lstStyle/>
          <a:p>
            <a:pPr algn="just">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違反法律明確性</a:t>
            </a:r>
            <a:endParaRPr lang="en-US" altLang="zh-TW" sz="3499" b="1"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委託公務員從事公務時，與平時業務無異，無法創設可預見之執行公務外觀。</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例如：侮辱公糧業者，若該公糧業者處於保管公糧稻米狀態，將成立系爭規定，該公糧業者剛好非保管公糧，僅成立刑法第</a:t>
            </a:r>
            <a:r>
              <a:rPr lang="en-US" altLang="zh-TW" sz="3499" dirty="0">
                <a:solidFill>
                  <a:srgbClr val="000000"/>
                </a:solidFill>
                <a:latin typeface="微軟正黑體" panose="020B0604030504040204" pitchFamily="34" charset="-120"/>
                <a:ea typeface="微軟正黑體" panose="020B0604030504040204" pitchFamily="34" charset="-120"/>
              </a:rPr>
              <a:t>309</a:t>
            </a:r>
            <a:r>
              <a:rPr lang="zh-TW" altLang="en-US" sz="3499" dirty="0">
                <a:solidFill>
                  <a:srgbClr val="000000"/>
                </a:solidFill>
                <a:latin typeface="微軟正黑體" panose="020B0604030504040204" pitchFamily="34" charset="-120"/>
                <a:ea typeface="微軟正黑體" panose="020B0604030504040204" pitchFamily="34" charset="-120"/>
              </a:rPr>
              <a:t>條公然侮辱罪。</a:t>
            </a:r>
          </a:p>
          <a:p>
            <a:pPr algn="just">
              <a:lnSpc>
                <a:spcPts val="4899"/>
              </a:lnSpc>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b="1" dirty="0">
                <a:solidFill>
                  <a:srgbClr val="000000"/>
                </a:solidFill>
                <a:latin typeface="微軟正黑體" panose="020B0604030504040204" pitchFamily="34" charset="-120"/>
                <a:ea typeface="微軟正黑體" panose="020B0604030504040204" pitchFamily="34" charset="-120"/>
              </a:rPr>
              <a:t>違反比例原則</a:t>
            </a:r>
            <a:endParaRPr lang="en-US" altLang="zh-TW" sz="3499" b="1" dirty="0">
              <a:solidFill>
                <a:srgbClr val="000000"/>
              </a:solidFill>
              <a:latin typeface="微軟正黑體" panose="020B0604030504040204" pitchFamily="34" charset="-120"/>
              <a:ea typeface="微軟正黑體" panose="020B0604030504040204" pitchFamily="34" charset="-120"/>
            </a:endParaRPr>
          </a:p>
          <a:p>
            <a:pPr algn="just">
              <a:lnSpc>
                <a:spcPts val="4899"/>
              </a:lnSpc>
            </a:pPr>
            <a:r>
              <a:rPr lang="zh-TW" altLang="en-US" sz="3499" dirty="0">
                <a:solidFill>
                  <a:srgbClr val="000000"/>
                </a:solidFill>
                <a:latin typeface="微軟正黑體" panose="020B0604030504040204" pitchFamily="34" charset="-120"/>
                <a:ea typeface="微軟正黑體" panose="020B0604030504040204" pitchFamily="34" charset="-120"/>
              </a:rPr>
              <a:t>公糧保管與國家威信、公權力執行缺乏關聯，手段目的無直接且絕對必要關聯性。</a:t>
            </a:r>
          </a:p>
        </p:txBody>
      </p:sp>
      <p:pic>
        <p:nvPicPr>
          <p:cNvPr id="7" name="圖片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1588" y="3543300"/>
            <a:ext cx="9433724" cy="5249410"/>
          </a:xfrm>
          <a:prstGeom prst="rect">
            <a:avLst/>
          </a:prstGeom>
        </p:spPr>
      </p:pic>
      <p:grpSp>
        <p:nvGrpSpPr>
          <p:cNvPr id="15" name="Group 8"/>
          <p:cNvGrpSpPr/>
          <p:nvPr/>
        </p:nvGrpSpPr>
        <p:grpSpPr>
          <a:xfrm>
            <a:off x="1100687" y="777071"/>
            <a:ext cx="8009976" cy="1730229"/>
            <a:chOff x="0" y="0"/>
            <a:chExt cx="2109623" cy="455698"/>
          </a:xfrm>
        </p:grpSpPr>
        <p:sp>
          <p:nvSpPr>
            <p:cNvPr id="16"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7"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8" name="TextBox 15"/>
          <p:cNvSpPr txBox="1"/>
          <p:nvPr/>
        </p:nvSpPr>
        <p:spPr>
          <a:xfrm>
            <a:off x="2272135" y="1045868"/>
            <a:ext cx="5667079" cy="1192634"/>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委託公務員</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572391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350657" y="2816302"/>
            <a:ext cx="15653361" cy="6283771"/>
          </a:xfrm>
          <a:prstGeom prst="rect">
            <a:avLst/>
          </a:prstGeom>
        </p:spPr>
        <p:txBody>
          <a:bodyPr wrap="square" lIns="0" tIns="0" rIns="0" bIns="0" rtlCol="0" anchor="t">
            <a:spAutoFit/>
          </a:bodyPr>
          <a:lstStyle/>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具有我國法律效力之公民與政治權利國際公約第</a:t>
            </a:r>
            <a:r>
              <a:rPr lang="en-US" altLang="zh-TW" sz="3499" dirty="0">
                <a:solidFill>
                  <a:srgbClr val="000000"/>
                </a:solidFill>
                <a:latin typeface="微軟正黑體" panose="020B0604030504040204" pitchFamily="34" charset="-120"/>
                <a:ea typeface="微軟正黑體" panose="020B0604030504040204" pitchFamily="34" charset="-120"/>
              </a:rPr>
              <a:t>19</a:t>
            </a:r>
            <a:r>
              <a:rPr lang="zh-TW" altLang="en-US" sz="3499" dirty="0">
                <a:solidFill>
                  <a:srgbClr val="000000"/>
                </a:solidFill>
                <a:latin typeface="微軟正黑體" panose="020B0604030504040204" pitchFamily="34" charset="-120"/>
                <a:ea typeface="微軟正黑體" panose="020B0604030504040204" pitchFamily="34" charset="-120"/>
              </a:rPr>
              <a:t>條第</a:t>
            </a:r>
            <a:r>
              <a:rPr lang="en-US" altLang="zh-TW" sz="3499" dirty="0">
                <a:solidFill>
                  <a:srgbClr val="000000"/>
                </a:solidFill>
                <a:latin typeface="微軟正黑體" panose="020B0604030504040204" pitchFamily="34" charset="-120"/>
                <a:ea typeface="微軟正黑體" panose="020B0604030504040204" pitchFamily="34" charset="-120"/>
              </a:rPr>
              <a:t>1</a:t>
            </a:r>
            <a:r>
              <a:rPr lang="zh-TW" altLang="en-US" sz="3499" dirty="0">
                <a:solidFill>
                  <a:srgbClr val="000000"/>
                </a:solidFill>
                <a:latin typeface="微軟正黑體" panose="020B0604030504040204" pitchFamily="34" charset="-120"/>
                <a:ea typeface="微軟正黑體" panose="020B0604030504040204" pitchFamily="34" charset="-120"/>
              </a:rPr>
              <a:t>項：「</a:t>
            </a:r>
            <a:r>
              <a:rPr lang="zh-TW" altLang="en-US" sz="3499" b="1" dirty="0">
                <a:solidFill>
                  <a:srgbClr val="000000"/>
                </a:solidFill>
                <a:latin typeface="微軟正黑體" panose="020B0604030504040204" pitchFamily="34" charset="-120"/>
                <a:ea typeface="微軟正黑體" panose="020B0604030504040204" pitchFamily="34" charset="-120"/>
              </a:rPr>
              <a:t>人人有保持意見不受干預之權利。</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zh-TW" altLang="en-US"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公政公約第</a:t>
            </a:r>
            <a:r>
              <a:rPr lang="en-US" altLang="zh-TW" sz="3499" dirty="0">
                <a:solidFill>
                  <a:srgbClr val="000000"/>
                </a:solidFill>
                <a:latin typeface="微軟正黑體" panose="020B0604030504040204" pitchFamily="34" charset="-120"/>
                <a:ea typeface="微軟正黑體" panose="020B0604030504040204" pitchFamily="34" charset="-120"/>
              </a:rPr>
              <a:t>34</a:t>
            </a:r>
            <a:r>
              <a:rPr lang="zh-TW" altLang="en-US" sz="3499" dirty="0">
                <a:solidFill>
                  <a:srgbClr val="000000"/>
                </a:solidFill>
                <a:latin typeface="微軟正黑體" panose="020B0604030504040204" pitchFamily="34" charset="-120"/>
                <a:ea typeface="微軟正黑體" panose="020B0604030504040204" pitchFamily="34" charset="-120"/>
              </a:rPr>
              <a:t>號一般性意見書</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第</a:t>
            </a:r>
            <a:r>
              <a:rPr lang="en-US" altLang="zh-TW" sz="3499" dirty="0">
                <a:solidFill>
                  <a:srgbClr val="000000"/>
                </a:solidFill>
                <a:latin typeface="微軟正黑體" panose="020B0604030504040204" pitchFamily="34" charset="-120"/>
                <a:ea typeface="微軟正黑體" panose="020B0604030504040204" pitchFamily="34" charset="-120"/>
              </a:rPr>
              <a:t>9</a:t>
            </a:r>
            <a:r>
              <a:rPr lang="zh-TW" altLang="en-US" sz="3499" dirty="0">
                <a:solidFill>
                  <a:srgbClr val="000000"/>
                </a:solidFill>
                <a:latin typeface="微軟正黑體" panose="020B0604030504040204" pitchFamily="34" charset="-120"/>
                <a:ea typeface="微軟正黑體" panose="020B0604030504040204" pitchFamily="34" charset="-120"/>
              </a:rPr>
              <a:t>段：「</a:t>
            </a:r>
            <a:r>
              <a:rPr lang="zh-TW" altLang="en-US" sz="3499" b="1" dirty="0">
                <a:solidFill>
                  <a:srgbClr val="000000"/>
                </a:solidFill>
                <a:latin typeface="微軟正黑體" panose="020B0604030504040204" pitchFamily="34" charset="-120"/>
                <a:ea typeface="微軟正黑體" panose="020B0604030504040204" pitchFamily="34" charset="-120"/>
              </a:rPr>
              <a:t>應保護一切形式意見，包括政治</a:t>
            </a:r>
            <a:r>
              <a:rPr lang="en-US" altLang="zh-TW" sz="3499" dirty="0">
                <a:solidFill>
                  <a:srgbClr val="000000"/>
                </a:solidFill>
                <a:latin typeface="微軟正黑體" panose="020B0604030504040204" pitchFamily="34" charset="-120"/>
                <a:ea typeface="微軟正黑體" panose="020B0604030504040204" pitchFamily="34" charset="-120"/>
              </a:rPr>
              <a:t>…</a:t>
            </a:r>
            <a:r>
              <a:rPr lang="zh-TW" altLang="en-US" sz="3499" dirty="0">
                <a:solidFill>
                  <a:srgbClr val="000000"/>
                </a:solidFill>
                <a:latin typeface="微軟正黑體" panose="020B0604030504040204" pitchFamily="34" charset="-120"/>
                <a:ea typeface="微軟正黑體" panose="020B0604030504040204" pitchFamily="34" charset="-120"/>
              </a:rPr>
              <a:t>」</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第</a:t>
            </a:r>
            <a:r>
              <a:rPr lang="en-US" altLang="zh-TW" sz="3499" dirty="0">
                <a:solidFill>
                  <a:srgbClr val="000000"/>
                </a:solidFill>
                <a:latin typeface="微軟正黑體" panose="020B0604030504040204" pitchFamily="34" charset="-120"/>
                <a:ea typeface="微軟正黑體" panose="020B0604030504040204" pitchFamily="34" charset="-120"/>
              </a:rPr>
              <a:t>10</a:t>
            </a:r>
            <a:r>
              <a:rPr lang="zh-TW" altLang="en-US" sz="3499" dirty="0">
                <a:solidFill>
                  <a:srgbClr val="000000"/>
                </a:solidFill>
                <a:latin typeface="微軟正黑體" panose="020B0604030504040204" pitchFamily="34" charset="-120"/>
                <a:ea typeface="微軟正黑體" panose="020B0604030504040204" pitchFamily="34" charset="-120"/>
              </a:rPr>
              <a:t>段：「</a:t>
            </a:r>
            <a:r>
              <a:rPr lang="zh-TW" altLang="en-US" sz="3499" b="1" dirty="0">
                <a:solidFill>
                  <a:srgbClr val="000000"/>
                </a:solidFill>
                <a:latin typeface="微軟正黑體" panose="020B0604030504040204" pitchFamily="34" charset="-120"/>
                <a:ea typeface="微軟正黑體" panose="020B0604030504040204" pitchFamily="34" charset="-120"/>
              </a:rPr>
              <a:t>禁止以任何形式企圖強迫持有或不持有任何意見的行為</a:t>
            </a:r>
            <a:r>
              <a:rPr lang="en-US" altLang="zh-TW" sz="3499" dirty="0">
                <a:solidFill>
                  <a:srgbClr val="000000"/>
                </a:solidFill>
                <a:latin typeface="微軟正黑體" panose="020B0604030504040204" pitchFamily="34" charset="-120"/>
                <a:ea typeface="微軟正黑體" panose="020B0604030504040204" pitchFamily="34" charset="-120"/>
              </a:rPr>
              <a:t>…</a:t>
            </a:r>
            <a:r>
              <a:rPr lang="zh-TW" altLang="en-US" sz="3499" dirty="0">
                <a:solidFill>
                  <a:srgbClr val="000000"/>
                </a:solidFill>
                <a:latin typeface="微軟正黑體" panose="020B0604030504040204" pitchFamily="34" charset="-120"/>
                <a:ea typeface="微軟正黑體" panose="020B0604030504040204" pitchFamily="34" charset="-120"/>
              </a:rPr>
              <a:t>」</a:t>
            </a: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第</a:t>
            </a:r>
            <a:r>
              <a:rPr lang="en-US" altLang="zh-TW" sz="3499" dirty="0">
                <a:solidFill>
                  <a:srgbClr val="000000"/>
                </a:solidFill>
                <a:latin typeface="微軟正黑體" panose="020B0604030504040204" pitchFamily="34" charset="-120"/>
                <a:ea typeface="微軟正黑體" panose="020B0604030504040204" pitchFamily="34" charset="-120"/>
              </a:rPr>
              <a:t>11</a:t>
            </a:r>
            <a:r>
              <a:rPr lang="zh-TW" altLang="en-US" sz="3499" dirty="0">
                <a:solidFill>
                  <a:srgbClr val="000000"/>
                </a:solidFill>
                <a:latin typeface="微軟正黑體" panose="020B0604030504040204" pitchFamily="34" charset="-120"/>
                <a:ea typeface="微軟正黑體" panose="020B0604030504040204" pitchFamily="34" charset="-120"/>
              </a:rPr>
              <a:t>段：「</a:t>
            </a:r>
            <a:r>
              <a:rPr lang="zh-TW" altLang="en-US" sz="3499" b="1" dirty="0">
                <a:solidFill>
                  <a:srgbClr val="000000"/>
                </a:solidFill>
                <a:latin typeface="微軟正黑體" panose="020B0604030504040204" pitchFamily="34" charset="-120"/>
                <a:ea typeface="微軟正黑體" panose="020B0604030504040204" pitchFamily="34" charset="-120"/>
              </a:rPr>
              <a:t>該權利包括表達及接受可傳遞給他人的各種形式的思想及意見。它包括政治言論</a:t>
            </a:r>
            <a:r>
              <a:rPr lang="en-US" altLang="zh-TW" sz="3499" b="1" dirty="0">
                <a:solidFill>
                  <a:srgbClr val="000000"/>
                </a:solidFill>
                <a:latin typeface="微軟正黑體" panose="020B0604030504040204" pitchFamily="34" charset="-120"/>
                <a:ea typeface="微軟正黑體" panose="020B0604030504040204" pitchFamily="34" charset="-120"/>
              </a:rPr>
              <a:t>…</a:t>
            </a:r>
            <a:r>
              <a:rPr lang="zh-TW" altLang="en-US" sz="3499" b="1" dirty="0">
                <a:solidFill>
                  <a:srgbClr val="000000"/>
                </a:solidFill>
                <a:latin typeface="微軟正黑體" panose="020B0604030504040204" pitchFamily="34" charset="-120"/>
                <a:ea typeface="微軟正黑體" panose="020B0604030504040204" pitchFamily="34" charset="-120"/>
              </a:rPr>
              <a:t>甚至包括可能被認為極為冒犯的言論</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系爭規定違反比例原則、法律明確性原則，請惠予宣告違憲。</a:t>
            </a: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陳述小結</a:t>
            </a:r>
            <a:endParaRPr lang="en-US" sz="6607" b="1"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01425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1623569" y="3390900"/>
            <a:ext cx="8021943" cy="5655394"/>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en-US" altLang="zh-TW" sz="3499" dirty="0">
                <a:solidFill>
                  <a:srgbClr val="000000"/>
                </a:solidFill>
                <a:latin typeface="微軟正黑體" panose="020B0604030504040204" pitchFamily="34" charset="-120"/>
                <a:ea typeface="微軟正黑體" panose="020B0604030504040204" pitchFamily="34" charset="-120"/>
              </a:rPr>
              <a:t>107</a:t>
            </a:r>
            <a:r>
              <a:rPr lang="zh-TW" altLang="en-US" sz="3499" dirty="0">
                <a:solidFill>
                  <a:srgbClr val="000000"/>
                </a:solidFill>
                <a:latin typeface="微軟正黑體" panose="020B0604030504040204" pitchFamily="34" charset="-120"/>
                <a:ea typeface="微軟正黑體" panose="020B0604030504040204" pitchFamily="34" charset="-120"/>
              </a:rPr>
              <a:t>年</a:t>
            </a:r>
            <a:r>
              <a:rPr lang="en-US" altLang="zh-TW" sz="3499" dirty="0">
                <a:solidFill>
                  <a:srgbClr val="000000"/>
                </a:solidFill>
                <a:latin typeface="微軟正黑體" panose="020B0604030504040204" pitchFamily="34" charset="-120"/>
                <a:ea typeface="微軟正黑體" panose="020B0604030504040204" pitchFamily="34" charset="-120"/>
              </a:rPr>
              <a:t>9</a:t>
            </a:r>
            <a:r>
              <a:rPr lang="zh-TW" altLang="en-US" sz="3499" dirty="0">
                <a:solidFill>
                  <a:srgbClr val="000000"/>
                </a:solidFill>
                <a:latin typeface="微軟正黑體" panose="020B0604030504040204" pitchFamily="34" charset="-120"/>
                <a:ea typeface="微軟正黑體" panose="020B0604030504040204" pitchFamily="34" charset="-120"/>
              </a:rPr>
              <a:t>月</a:t>
            </a:r>
            <a:r>
              <a:rPr lang="en-US" altLang="zh-TW" sz="3499" dirty="0">
                <a:solidFill>
                  <a:srgbClr val="000000"/>
                </a:solidFill>
                <a:latin typeface="微軟正黑體" panose="020B0604030504040204" pitchFamily="34" charset="-120"/>
                <a:ea typeface="微軟正黑體" panose="020B0604030504040204" pitchFamily="34" charset="-120"/>
              </a:rPr>
              <a:t>4</a:t>
            </a:r>
            <a:r>
              <a:rPr lang="zh-TW" altLang="en-US" sz="3499" dirty="0">
                <a:solidFill>
                  <a:srgbClr val="000000"/>
                </a:solidFill>
                <a:latin typeface="微軟正黑體" panose="020B0604030504040204" pitchFamily="34" charset="-120"/>
                <a:ea typeface="微軟正黑體" panose="020B0604030504040204" pitchFamily="34" charset="-120"/>
              </a:rPr>
              <a:t>日，燕子颱風釀成日本災情、大阪關西機場嚴重淹水、影響交通，在日本大阪造成災情，數千旅客受困引發議論。</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en-US" altLang="zh-TW" sz="3499" dirty="0">
                <a:solidFill>
                  <a:srgbClr val="000000"/>
                </a:solidFill>
                <a:latin typeface="微軟正黑體" panose="020B0604030504040204" pitchFamily="34" charset="-120"/>
                <a:ea typeface="微軟正黑體" panose="020B0604030504040204" pitchFamily="34" charset="-120"/>
              </a:rPr>
              <a:t>107</a:t>
            </a:r>
            <a:r>
              <a:rPr lang="zh-TW" altLang="en-US" sz="3499" dirty="0">
                <a:solidFill>
                  <a:srgbClr val="000000"/>
                </a:solidFill>
                <a:latin typeface="微軟正黑體" panose="020B0604030504040204" pitchFamily="34" charset="-120"/>
                <a:ea typeface="微軟正黑體" panose="020B0604030504040204" pitchFamily="34" charset="-120"/>
              </a:rPr>
              <a:t>年</a:t>
            </a:r>
            <a:r>
              <a:rPr lang="en-US" altLang="zh-TW" sz="3499" dirty="0">
                <a:solidFill>
                  <a:srgbClr val="000000"/>
                </a:solidFill>
                <a:latin typeface="微軟正黑體" panose="020B0604030504040204" pitchFamily="34" charset="-120"/>
                <a:ea typeface="微軟正黑體" panose="020B0604030504040204" pitchFamily="34" charset="-120"/>
              </a:rPr>
              <a:t>9</a:t>
            </a:r>
            <a:r>
              <a:rPr lang="zh-TW" altLang="en-US" sz="3499" dirty="0">
                <a:solidFill>
                  <a:srgbClr val="000000"/>
                </a:solidFill>
                <a:latin typeface="微軟正黑體" panose="020B0604030504040204" pitchFamily="34" charset="-120"/>
                <a:ea typeface="微軟正黑體" panose="020B0604030504040204" pitchFamily="34" charset="-120"/>
              </a:rPr>
              <a:t>月</a:t>
            </a:r>
            <a:r>
              <a:rPr lang="en-US" altLang="zh-TW" sz="3499" dirty="0">
                <a:solidFill>
                  <a:srgbClr val="000000"/>
                </a:solidFill>
                <a:latin typeface="微軟正黑體" panose="020B0604030504040204" pitchFamily="34" charset="-120"/>
                <a:ea typeface="微軟正黑體" panose="020B0604030504040204" pitchFamily="34" charset="-120"/>
              </a:rPr>
              <a:t>5</a:t>
            </a:r>
            <a:r>
              <a:rPr lang="zh-TW" altLang="en-US" sz="3499" dirty="0">
                <a:solidFill>
                  <a:srgbClr val="000000"/>
                </a:solidFill>
                <a:latin typeface="微軟正黑體" panose="020B0604030504040204" pitchFamily="34" charset="-120"/>
                <a:ea typeface="微軟正黑體" panose="020B0604030504040204" pitchFamily="34" charset="-120"/>
              </a:rPr>
              <a:t>日，中國網友「洪水猛獸</a:t>
            </a:r>
            <a:r>
              <a:rPr lang="en-US" altLang="zh-TW" sz="3499" dirty="0">
                <a:solidFill>
                  <a:srgbClr val="000000"/>
                </a:solidFill>
                <a:latin typeface="微軟正黑體" panose="020B0604030504040204" pitchFamily="34" charset="-120"/>
                <a:ea typeface="微軟正黑體" panose="020B0604030504040204" pitchFamily="34" charset="-120"/>
              </a:rPr>
              <a:t>BABY</a:t>
            </a:r>
            <a:r>
              <a:rPr lang="zh-TW" altLang="en-US" sz="3499" dirty="0">
                <a:solidFill>
                  <a:srgbClr val="000000"/>
                </a:solidFill>
                <a:latin typeface="微軟正黑體" panose="020B0604030504040204" pitchFamily="34" charset="-120"/>
                <a:ea typeface="微軟正黑體" panose="020B0604030504040204" pitchFamily="34" charset="-120"/>
              </a:rPr>
              <a:t>」於微博造謠：「</a:t>
            </a:r>
            <a:r>
              <a:rPr lang="zh-TW" altLang="en-US" sz="3499" b="1" dirty="0">
                <a:solidFill>
                  <a:srgbClr val="000000"/>
                </a:solidFill>
                <a:latin typeface="微軟正黑體" panose="020B0604030504040204" pitchFamily="34" charset="-120"/>
                <a:ea typeface="微軟正黑體" panose="020B0604030504040204" pitchFamily="34" charset="-120"/>
              </a:rPr>
              <a:t>中國安排專車接送中國遊客轉移，其他國家的遊客排著巨長的隊伍等待公車</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結辯</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5" name="圖片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44703" y="2696572"/>
            <a:ext cx="5715000" cy="7296150"/>
          </a:xfrm>
          <a:prstGeom prst="rect">
            <a:avLst/>
          </a:prstGeom>
        </p:spPr>
      </p:pic>
    </p:spTree>
    <p:extLst>
      <p:ext uri="{BB962C8B-B14F-4D97-AF65-F5344CB8AC3E}">
        <p14:creationId xmlns:p14="http://schemas.microsoft.com/office/powerpoint/2010/main" val="3287389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29" name="TextBox 16"/>
          <p:cNvSpPr txBox="1"/>
          <p:nvPr/>
        </p:nvSpPr>
        <p:spPr>
          <a:xfrm>
            <a:off x="2299488" y="2975811"/>
            <a:ext cx="8349655" cy="3141886"/>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同日中國新聞網站根據假消息製作假新聞稱：「</a:t>
            </a:r>
            <a:r>
              <a:rPr lang="zh-TW" altLang="en-US" sz="3499" b="1" dirty="0">
                <a:solidFill>
                  <a:srgbClr val="000000"/>
                </a:solidFill>
                <a:latin typeface="微軟正黑體" panose="020B0604030504040204" pitchFamily="34" charset="-120"/>
                <a:ea typeface="微軟正黑體" panose="020B0604030504040204" pitchFamily="34" charset="-120"/>
              </a:rPr>
              <a:t>滯留</a:t>
            </a:r>
            <a:r>
              <a:rPr lang="zh-CN" altLang="en-US" sz="3499" b="1" dirty="0">
                <a:solidFill>
                  <a:srgbClr val="000000"/>
                </a:solidFill>
                <a:latin typeface="微軟正黑體" panose="020B0604030504040204" pitchFamily="34" charset="-120"/>
                <a:ea typeface="微軟正黑體" panose="020B0604030504040204" pitchFamily="34" charset="-120"/>
              </a:rPr>
              <a:t>旅客中也有一些</a:t>
            </a:r>
            <a:r>
              <a:rPr lang="zh-TW" altLang="en-US" sz="3499" b="1" dirty="0">
                <a:solidFill>
                  <a:srgbClr val="000000"/>
                </a:solidFill>
                <a:latin typeface="微軟正黑體" panose="020B0604030504040204" pitchFamily="34" charset="-120"/>
                <a:ea typeface="微軟正黑體" panose="020B0604030504040204" pitchFamily="34" charset="-120"/>
              </a:rPr>
              <a:t>台灣</a:t>
            </a:r>
            <a:r>
              <a:rPr lang="zh-CN" altLang="en-US" sz="3499" b="1" dirty="0">
                <a:solidFill>
                  <a:srgbClr val="000000"/>
                </a:solidFill>
                <a:latin typeface="微軟正黑體" panose="020B0604030504040204" pitchFamily="34" charset="-120"/>
                <a:ea typeface="微軟正黑體" panose="020B0604030504040204" pitchFamily="34" charset="-120"/>
              </a:rPr>
              <a:t>同胞，</a:t>
            </a:r>
            <a:r>
              <a:rPr lang="zh-TW" altLang="en-US" sz="3499" b="1" dirty="0">
                <a:solidFill>
                  <a:srgbClr val="000000"/>
                </a:solidFill>
                <a:latin typeface="微軟正黑體" panose="020B0604030504040204" pitchFamily="34" charset="-120"/>
                <a:ea typeface="微軟正黑體" panose="020B0604030504040204" pitchFamily="34" charset="-120"/>
              </a:rPr>
              <a:t>詢問</a:t>
            </a:r>
            <a:r>
              <a:rPr lang="zh-CN" altLang="en-US" sz="3499" b="1" dirty="0">
                <a:solidFill>
                  <a:srgbClr val="000000"/>
                </a:solidFill>
                <a:latin typeface="微軟正黑體" panose="020B0604030504040204" pitchFamily="34" charset="-120"/>
                <a:ea typeface="微軟正黑體" panose="020B0604030504040204" pitchFamily="34" charset="-120"/>
              </a:rPr>
              <a:t>能不能一起上</a:t>
            </a:r>
            <a:r>
              <a:rPr lang="zh-TW" altLang="en-US" sz="3499" b="1" dirty="0">
                <a:solidFill>
                  <a:srgbClr val="000000"/>
                </a:solidFill>
                <a:latin typeface="微軟正黑體" panose="020B0604030504040204" pitchFamily="34" charset="-120"/>
                <a:ea typeface="微軟正黑體" panose="020B0604030504040204" pitchFamily="34" charset="-120"/>
              </a:rPr>
              <a:t>車</a:t>
            </a:r>
            <a:r>
              <a:rPr lang="zh-CN" altLang="en-US" sz="3499" b="1" dirty="0">
                <a:solidFill>
                  <a:srgbClr val="000000"/>
                </a:solidFill>
                <a:latin typeface="微軟正黑體" panose="020B0604030504040204" pitchFamily="34" charset="-120"/>
                <a:ea typeface="微軟正黑體" panose="020B0604030504040204" pitchFamily="34" charset="-120"/>
              </a:rPr>
              <a:t>，得到的答案是</a:t>
            </a:r>
            <a:r>
              <a:rPr lang="zh-TW" altLang="en-US" sz="3499" b="1" dirty="0">
                <a:solidFill>
                  <a:srgbClr val="000000"/>
                </a:solidFill>
                <a:latin typeface="微軟正黑體" panose="020B0604030504040204" pitchFamily="34" charset="-120"/>
                <a:ea typeface="微軟正黑體" panose="020B0604030504040204" pitchFamily="34" charset="-120"/>
              </a:rPr>
              <a:t>：覺得</a:t>
            </a:r>
            <a:r>
              <a:rPr lang="zh-CN" altLang="en-US" sz="3499" b="1" dirty="0">
                <a:solidFill>
                  <a:srgbClr val="000000"/>
                </a:solidFill>
                <a:latin typeface="微軟正黑體" panose="020B0604030504040204" pitchFamily="34" charset="-120"/>
                <a:ea typeface="微軟正黑體" panose="020B0604030504040204" pitchFamily="34" charset="-120"/>
              </a:rPr>
              <a:t>自己是中</a:t>
            </a:r>
            <a:r>
              <a:rPr lang="zh-TW" altLang="en-US" sz="3499" b="1" dirty="0">
                <a:solidFill>
                  <a:srgbClr val="000000"/>
                </a:solidFill>
                <a:latin typeface="微軟正黑體" panose="020B0604030504040204" pitchFamily="34" charset="-120"/>
                <a:ea typeface="微軟正黑體" panose="020B0604030504040204" pitchFamily="34" charset="-120"/>
              </a:rPr>
              <a:t>國</a:t>
            </a:r>
            <a:r>
              <a:rPr lang="zh-CN" altLang="en-US" sz="3499" b="1" dirty="0">
                <a:solidFill>
                  <a:srgbClr val="000000"/>
                </a:solidFill>
                <a:latin typeface="微軟正黑體" panose="020B0604030504040204" pitchFamily="34" charset="-120"/>
                <a:ea typeface="微軟正黑體" panose="020B0604030504040204" pitchFamily="34" charset="-120"/>
              </a:rPr>
              <a:t>人就能上</a:t>
            </a:r>
            <a:r>
              <a:rPr lang="zh-TW" altLang="en-US" sz="3499" b="1" dirty="0">
                <a:solidFill>
                  <a:srgbClr val="000000"/>
                </a:solidFill>
                <a:latin typeface="微軟正黑體" panose="020B0604030504040204" pitchFamily="34" charset="-120"/>
                <a:ea typeface="微軟正黑體" panose="020B0604030504040204" pitchFamily="34" charset="-120"/>
              </a:rPr>
              <a:t>車</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結辯</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6" name="圖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05749" y="6040719"/>
            <a:ext cx="7473278" cy="3362038"/>
          </a:xfrm>
          <a:prstGeom prst="rect">
            <a:avLst/>
          </a:prstGeom>
        </p:spPr>
      </p:pic>
      <p:pic>
        <p:nvPicPr>
          <p:cNvPr id="7" name="圖片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750832" y="2793442"/>
            <a:ext cx="4365079" cy="6591270"/>
          </a:xfrm>
          <a:prstGeom prst="rect">
            <a:avLst/>
          </a:prstGeom>
        </p:spPr>
      </p:pic>
    </p:spTree>
    <p:extLst>
      <p:ext uri="{BB962C8B-B14F-4D97-AF65-F5344CB8AC3E}">
        <p14:creationId xmlns:p14="http://schemas.microsoft.com/office/powerpoint/2010/main" val="2050672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9" name="TextBox 16"/>
          <p:cNvSpPr txBox="1"/>
          <p:nvPr/>
        </p:nvSpPr>
        <p:spPr>
          <a:xfrm>
            <a:off x="2299488" y="2975811"/>
            <a:ext cx="8349655" cy="3141886"/>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同日中國新聞網站根據假消息製作假新聞稱：「</a:t>
            </a:r>
            <a:r>
              <a:rPr lang="zh-TW" altLang="en-US" sz="3499" b="1" dirty="0">
                <a:solidFill>
                  <a:srgbClr val="000000"/>
                </a:solidFill>
                <a:latin typeface="微軟正黑體" panose="020B0604030504040204" pitchFamily="34" charset="-120"/>
                <a:ea typeface="微軟正黑體" panose="020B0604030504040204" pitchFamily="34" charset="-120"/>
              </a:rPr>
              <a:t>滯留</a:t>
            </a:r>
            <a:r>
              <a:rPr lang="zh-CN" altLang="en-US" sz="3499" b="1" dirty="0">
                <a:solidFill>
                  <a:srgbClr val="000000"/>
                </a:solidFill>
                <a:latin typeface="微軟正黑體" panose="020B0604030504040204" pitchFamily="34" charset="-120"/>
                <a:ea typeface="微軟正黑體" panose="020B0604030504040204" pitchFamily="34" charset="-120"/>
              </a:rPr>
              <a:t>旅客中也有一些</a:t>
            </a:r>
            <a:r>
              <a:rPr lang="zh-TW" altLang="en-US" sz="3499" b="1" dirty="0">
                <a:solidFill>
                  <a:srgbClr val="000000"/>
                </a:solidFill>
                <a:latin typeface="微軟正黑體" panose="020B0604030504040204" pitchFamily="34" charset="-120"/>
                <a:ea typeface="微軟正黑體" panose="020B0604030504040204" pitchFamily="34" charset="-120"/>
              </a:rPr>
              <a:t>台灣</a:t>
            </a:r>
            <a:r>
              <a:rPr lang="zh-CN" altLang="en-US" sz="3499" b="1" dirty="0">
                <a:solidFill>
                  <a:srgbClr val="000000"/>
                </a:solidFill>
                <a:latin typeface="微軟正黑體" panose="020B0604030504040204" pitchFamily="34" charset="-120"/>
                <a:ea typeface="微軟正黑體" panose="020B0604030504040204" pitchFamily="34" charset="-120"/>
              </a:rPr>
              <a:t>同胞，</a:t>
            </a:r>
            <a:r>
              <a:rPr lang="zh-TW" altLang="en-US" sz="3499" b="1" dirty="0">
                <a:solidFill>
                  <a:srgbClr val="000000"/>
                </a:solidFill>
                <a:latin typeface="微軟正黑體" panose="020B0604030504040204" pitchFamily="34" charset="-120"/>
                <a:ea typeface="微軟正黑體" panose="020B0604030504040204" pitchFamily="34" charset="-120"/>
              </a:rPr>
              <a:t>詢問</a:t>
            </a:r>
            <a:r>
              <a:rPr lang="zh-CN" altLang="en-US" sz="3499" b="1" dirty="0">
                <a:solidFill>
                  <a:srgbClr val="000000"/>
                </a:solidFill>
                <a:latin typeface="微軟正黑體" panose="020B0604030504040204" pitchFamily="34" charset="-120"/>
                <a:ea typeface="微軟正黑體" panose="020B0604030504040204" pitchFamily="34" charset="-120"/>
              </a:rPr>
              <a:t>能不能一起上</a:t>
            </a:r>
            <a:r>
              <a:rPr lang="zh-TW" altLang="en-US" sz="3499" b="1" dirty="0">
                <a:solidFill>
                  <a:srgbClr val="000000"/>
                </a:solidFill>
                <a:latin typeface="微軟正黑體" panose="020B0604030504040204" pitchFamily="34" charset="-120"/>
                <a:ea typeface="微軟正黑體" panose="020B0604030504040204" pitchFamily="34" charset="-120"/>
              </a:rPr>
              <a:t>車</a:t>
            </a:r>
            <a:r>
              <a:rPr lang="zh-CN" altLang="en-US" sz="3499" b="1" dirty="0">
                <a:solidFill>
                  <a:srgbClr val="000000"/>
                </a:solidFill>
                <a:latin typeface="微軟正黑體" panose="020B0604030504040204" pitchFamily="34" charset="-120"/>
                <a:ea typeface="微軟正黑體" panose="020B0604030504040204" pitchFamily="34" charset="-120"/>
              </a:rPr>
              <a:t>，得到的答案是</a:t>
            </a:r>
            <a:r>
              <a:rPr lang="zh-TW" altLang="en-US" sz="3499" b="1" dirty="0">
                <a:solidFill>
                  <a:srgbClr val="000000"/>
                </a:solidFill>
                <a:latin typeface="微軟正黑體" panose="020B0604030504040204" pitchFamily="34" charset="-120"/>
                <a:ea typeface="微軟正黑體" panose="020B0604030504040204" pitchFamily="34" charset="-120"/>
              </a:rPr>
              <a:t>：覺得</a:t>
            </a:r>
            <a:r>
              <a:rPr lang="zh-CN" altLang="en-US" sz="3499" b="1" dirty="0">
                <a:solidFill>
                  <a:srgbClr val="000000"/>
                </a:solidFill>
                <a:latin typeface="微軟正黑體" panose="020B0604030504040204" pitchFamily="34" charset="-120"/>
                <a:ea typeface="微軟正黑體" panose="020B0604030504040204" pitchFamily="34" charset="-120"/>
              </a:rPr>
              <a:t>自己是中</a:t>
            </a:r>
            <a:r>
              <a:rPr lang="zh-TW" altLang="en-US" sz="3499" b="1" dirty="0">
                <a:solidFill>
                  <a:srgbClr val="000000"/>
                </a:solidFill>
                <a:latin typeface="微軟正黑體" panose="020B0604030504040204" pitchFamily="34" charset="-120"/>
                <a:ea typeface="微軟正黑體" panose="020B0604030504040204" pitchFamily="34" charset="-120"/>
              </a:rPr>
              <a:t>國</a:t>
            </a:r>
            <a:r>
              <a:rPr lang="zh-CN" altLang="en-US" sz="3499" b="1" dirty="0">
                <a:solidFill>
                  <a:srgbClr val="000000"/>
                </a:solidFill>
                <a:latin typeface="微軟正黑體" panose="020B0604030504040204" pitchFamily="34" charset="-120"/>
                <a:ea typeface="微軟正黑體" panose="020B0604030504040204" pitchFamily="34" charset="-120"/>
              </a:rPr>
              <a:t>人就能上</a:t>
            </a:r>
            <a:r>
              <a:rPr lang="zh-TW" altLang="en-US" sz="3499" b="1" dirty="0">
                <a:solidFill>
                  <a:srgbClr val="000000"/>
                </a:solidFill>
                <a:latin typeface="微軟正黑體" panose="020B0604030504040204" pitchFamily="34" charset="-120"/>
                <a:ea typeface="微軟正黑體" panose="020B0604030504040204" pitchFamily="34" charset="-120"/>
              </a:rPr>
              <a:t>車</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結辯</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6" name="圖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805749" y="6040719"/>
            <a:ext cx="7473278" cy="3362038"/>
          </a:xfrm>
          <a:prstGeom prst="rect">
            <a:avLst/>
          </a:prstGeom>
        </p:spPr>
      </p:pic>
      <p:pic>
        <p:nvPicPr>
          <p:cNvPr id="7" name="圖片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750832" y="2793442"/>
            <a:ext cx="4365079" cy="6591270"/>
          </a:xfrm>
          <a:prstGeom prst="rect">
            <a:avLst/>
          </a:prstGeom>
        </p:spPr>
      </p:pic>
    </p:spTree>
    <p:extLst>
      <p:ext uri="{BB962C8B-B14F-4D97-AF65-F5344CB8AC3E}">
        <p14:creationId xmlns:p14="http://schemas.microsoft.com/office/powerpoint/2010/main" val="30085016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109662" y="0"/>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grpSp>
        <p:nvGrpSpPr>
          <p:cNvPr id="8" name="Group 8"/>
          <p:cNvGrpSpPr/>
          <p:nvPr/>
        </p:nvGrpSpPr>
        <p:grpSpPr>
          <a:xfrm>
            <a:off x="5139012" y="687305"/>
            <a:ext cx="8009976"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9" name="TextBox 16"/>
          <p:cNvSpPr txBox="1"/>
          <p:nvPr/>
        </p:nvSpPr>
        <p:spPr>
          <a:xfrm>
            <a:off x="1091326" y="2804680"/>
            <a:ext cx="8349655" cy="7540526"/>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en-US" altLang="zh-TW" sz="3499" dirty="0">
                <a:solidFill>
                  <a:srgbClr val="000000"/>
                </a:solidFill>
                <a:latin typeface="微軟正黑體" panose="020B0604030504040204" pitchFamily="34" charset="-120"/>
                <a:ea typeface="微軟正黑體" panose="020B0604030504040204" pitchFamily="34" charset="-120"/>
              </a:rPr>
              <a:t>107</a:t>
            </a:r>
            <a:r>
              <a:rPr lang="zh-TW" altLang="en-US" sz="3499" dirty="0">
                <a:solidFill>
                  <a:srgbClr val="000000"/>
                </a:solidFill>
                <a:latin typeface="微軟正黑體" panose="020B0604030504040204" pitchFamily="34" charset="-120"/>
                <a:ea typeface="微軟正黑體" panose="020B0604030504040204" pitchFamily="34" charset="-120"/>
              </a:rPr>
              <a:t>年</a:t>
            </a:r>
            <a:r>
              <a:rPr lang="en-US" altLang="zh-TW" sz="3499" dirty="0">
                <a:solidFill>
                  <a:srgbClr val="000000"/>
                </a:solidFill>
                <a:latin typeface="微軟正黑體" panose="020B0604030504040204" pitchFamily="34" charset="-120"/>
                <a:ea typeface="微軟正黑體" panose="020B0604030504040204" pitchFamily="34" charset="-120"/>
              </a:rPr>
              <a:t>9</a:t>
            </a:r>
            <a:r>
              <a:rPr lang="zh-TW" altLang="en-US" sz="3499" dirty="0">
                <a:solidFill>
                  <a:srgbClr val="000000"/>
                </a:solidFill>
                <a:latin typeface="微軟正黑體" panose="020B0604030504040204" pitchFamily="34" charset="-120"/>
                <a:ea typeface="微軟正黑體" panose="020B0604030504040204" pitchFamily="34" charset="-120"/>
              </a:rPr>
              <a:t>月</a:t>
            </a:r>
            <a:r>
              <a:rPr lang="en-US" altLang="zh-TW" sz="3499" dirty="0">
                <a:solidFill>
                  <a:srgbClr val="000000"/>
                </a:solidFill>
                <a:latin typeface="微軟正黑體" panose="020B0604030504040204" pitchFamily="34" charset="-120"/>
                <a:ea typeface="微軟正黑體" panose="020B0604030504040204" pitchFamily="34" charset="-120"/>
              </a:rPr>
              <a:t>6</a:t>
            </a:r>
            <a:r>
              <a:rPr lang="zh-TW" altLang="en-US" sz="3499" dirty="0">
                <a:solidFill>
                  <a:srgbClr val="000000"/>
                </a:solidFill>
                <a:latin typeface="微軟正黑體" panose="020B0604030504040204" pitchFamily="34" charset="-120"/>
                <a:ea typeface="微軟正黑體" panose="020B0604030504040204" pitchFamily="34" charset="-120"/>
              </a:rPr>
              <a:t>日台灣網友</a:t>
            </a:r>
            <a:r>
              <a:rPr lang="en-US" altLang="zh-TW" sz="3499" dirty="0" err="1">
                <a:solidFill>
                  <a:srgbClr val="000000"/>
                </a:solidFill>
                <a:latin typeface="微軟正黑體" panose="020B0604030504040204" pitchFamily="34" charset="-120"/>
                <a:ea typeface="微軟正黑體" panose="020B0604030504040204" pitchFamily="34" charset="-120"/>
              </a:rPr>
              <a:t>GuRuGuRu</a:t>
            </a:r>
            <a:r>
              <a:rPr lang="zh-TW" altLang="en-US" sz="3499" dirty="0">
                <a:solidFill>
                  <a:srgbClr val="000000"/>
                </a:solidFill>
                <a:latin typeface="微軟正黑體" panose="020B0604030504040204" pitchFamily="34" charset="-120"/>
                <a:ea typeface="微軟正黑體" panose="020B0604030504040204" pitchFamily="34" charset="-120"/>
              </a:rPr>
              <a:t>於網路論壇造謠：「</a:t>
            </a:r>
            <a:r>
              <a:rPr lang="zh-TW" altLang="en-US" sz="3499" b="1" dirty="0">
                <a:solidFill>
                  <a:srgbClr val="000000"/>
                </a:solidFill>
                <a:latin typeface="微軟正黑體" panose="020B0604030504040204" pitchFamily="34" charset="-120"/>
                <a:ea typeface="微軟正黑體" panose="020B0604030504040204" pitchFamily="34" charset="-120"/>
              </a:rPr>
              <a:t>完全沒有收到台灣政府任何協助，駐日辦事處態度不耐煩，要求台灣旅客自立自強，不知道駐日辦事處到底在搞什麼東西？</a:t>
            </a:r>
            <a:r>
              <a:rPr lang="zh-TW" altLang="en-US" sz="3499" dirty="0">
                <a:solidFill>
                  <a:srgbClr val="000000"/>
                </a:solidFill>
                <a:latin typeface="微軟正黑體" panose="020B0604030504040204" pitchFamily="34" charset="-120"/>
                <a:ea typeface="微軟正黑體" panose="020B0604030504040204" pitchFamily="34" charset="-120"/>
              </a:rPr>
              <a:t>」事後經判決證明內容皆為虛構。</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當時輿論譁然，網友抨擊「</a:t>
            </a:r>
            <a:r>
              <a:rPr lang="zh-TW" altLang="en-US" sz="3499" b="1" dirty="0">
                <a:solidFill>
                  <a:srgbClr val="000000"/>
                </a:solidFill>
                <a:latin typeface="微軟正黑體" panose="020B0604030504040204" pitchFamily="34" charset="-120"/>
                <a:ea typeface="微軟正黑體" panose="020B0604030504040204" pitchFamily="34" charset="-120"/>
              </a:rPr>
              <a:t>政府無能、台灣政府真是個笑話、爛還怕人講、這駐日代表扯到爆</a:t>
            </a:r>
            <a:r>
              <a:rPr lang="zh-TW" altLang="en-US" sz="3499" dirty="0">
                <a:solidFill>
                  <a:srgbClr val="000000"/>
                </a:solidFill>
                <a:latin typeface="微軟正黑體" panose="020B0604030504040204" pitchFamily="34" charset="-120"/>
                <a:ea typeface="微軟正黑體" panose="020B0604030504040204" pitchFamily="34" charset="-120"/>
              </a:rPr>
              <a:t>」</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6310460" y="1007943"/>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結辯</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5" name="圖片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361497" y="2754137"/>
            <a:ext cx="7588364" cy="7196259"/>
          </a:xfrm>
          <a:prstGeom prst="rect">
            <a:avLst/>
          </a:prstGeom>
        </p:spPr>
      </p:pic>
    </p:spTree>
    <p:extLst>
      <p:ext uri="{BB962C8B-B14F-4D97-AF65-F5344CB8AC3E}">
        <p14:creationId xmlns:p14="http://schemas.microsoft.com/office/powerpoint/2010/main" val="2986770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219200" y="-56907"/>
            <a:ext cx="20507325" cy="10287000"/>
            <a:chOff x="0" y="0"/>
            <a:chExt cx="27343100" cy="13716000"/>
          </a:xfrm>
        </p:grpSpPr>
        <p:sp>
          <p:nvSpPr>
            <p:cNvPr id="3" name="Freeform 3"/>
            <p:cNvSpPr/>
            <p:nvPr/>
          </p:nvSpPr>
          <p:spPr>
            <a:xfrm>
              <a:off x="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627100" y="0"/>
              <a:ext cx="13716000" cy="13716000"/>
            </a:xfrm>
            <a:custGeom>
              <a:avLst/>
              <a:gdLst/>
              <a:ahLst/>
              <a:cxnLst/>
              <a:rect l="l" t="t" r="r" b="b"/>
              <a:pathLst>
                <a:path w="13716000" h="13716000">
                  <a:moveTo>
                    <a:pt x="0" y="0"/>
                  </a:moveTo>
                  <a:lnTo>
                    <a:pt x="13716000" y="0"/>
                  </a:lnTo>
                  <a:lnTo>
                    <a:pt x="13716000" y="13716000"/>
                  </a:lnTo>
                  <a:lnTo>
                    <a:pt x="0" y="137160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grpSp>
        <p:nvGrpSpPr>
          <p:cNvPr id="8" name="Group 8"/>
          <p:cNvGrpSpPr/>
          <p:nvPr/>
        </p:nvGrpSpPr>
        <p:grpSpPr>
          <a:xfrm>
            <a:off x="462636" y="419100"/>
            <a:ext cx="7305162" cy="1730229"/>
            <a:chOff x="0" y="0"/>
            <a:chExt cx="2109623" cy="455698"/>
          </a:xfrm>
        </p:grpSpPr>
        <p:sp>
          <p:nvSpPr>
            <p:cNvPr id="9" name="Freeform 9"/>
            <p:cNvSpPr/>
            <p:nvPr/>
          </p:nvSpPr>
          <p:spPr>
            <a:xfrm>
              <a:off x="0" y="0"/>
              <a:ext cx="2109623" cy="455698"/>
            </a:xfrm>
            <a:custGeom>
              <a:avLst/>
              <a:gdLst/>
              <a:ahLst/>
              <a:cxnLst/>
              <a:rect l="l" t="t" r="r" b="b"/>
              <a:pathLst>
                <a:path w="2109623" h="455698">
                  <a:moveTo>
                    <a:pt x="0" y="0"/>
                  </a:moveTo>
                  <a:lnTo>
                    <a:pt x="2109623" y="0"/>
                  </a:lnTo>
                  <a:lnTo>
                    <a:pt x="2109623" y="455698"/>
                  </a:lnTo>
                  <a:lnTo>
                    <a:pt x="0" y="455698"/>
                  </a:lnTo>
                  <a:close/>
                </a:path>
              </a:pathLst>
            </a:custGeom>
            <a:solidFill>
              <a:srgbClr val="DDDEDE"/>
            </a:solidFill>
            <a:ln w="38100" cap="sq">
              <a:solidFill>
                <a:srgbClr val="F1F2F2"/>
              </a:solidFill>
              <a:prstDash val="solid"/>
              <a:miter/>
            </a:ln>
          </p:spPr>
        </p:sp>
        <p:sp>
          <p:nvSpPr>
            <p:cNvPr id="10" name="TextBox 10"/>
            <p:cNvSpPr txBox="1"/>
            <p:nvPr/>
          </p:nvSpPr>
          <p:spPr>
            <a:xfrm>
              <a:off x="0" y="-38100"/>
              <a:ext cx="2109623" cy="493798"/>
            </a:xfrm>
            <a:prstGeom prst="rect">
              <a:avLst/>
            </a:prstGeom>
          </p:spPr>
          <p:txBody>
            <a:bodyPr lIns="50800" tIns="50800" rIns="50800" bIns="50800" rtlCol="0" anchor="ctr"/>
            <a:lstStyle/>
            <a:p>
              <a:pPr algn="ctr">
                <a:lnSpc>
                  <a:spcPts val="2659"/>
                </a:lnSpc>
                <a:spcBef>
                  <a:spcPct val="0"/>
                </a:spcBef>
              </a:pPr>
              <a:endParaRPr/>
            </a:p>
          </p:txBody>
        </p:sp>
      </p:grpSp>
      <p:sp>
        <p:nvSpPr>
          <p:cNvPr id="14" name="Freeform 14"/>
          <p:cNvSpPr/>
          <p:nvPr/>
        </p:nvSpPr>
        <p:spPr>
          <a:xfrm rot="-1536545" flipH="1">
            <a:off x="16487867" y="-6185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6" name="Freeform 26"/>
          <p:cNvSpPr/>
          <p:nvPr/>
        </p:nvSpPr>
        <p:spPr>
          <a:xfrm rot="9999176" flipH="1">
            <a:off x="-1316676" y="1716564"/>
            <a:ext cx="2537840" cy="2297899"/>
          </a:xfrm>
          <a:custGeom>
            <a:avLst/>
            <a:gdLst/>
            <a:ahLst/>
            <a:cxnLst/>
            <a:rect l="l" t="t" r="r" b="b"/>
            <a:pathLst>
              <a:path w="2537840" h="2297899">
                <a:moveTo>
                  <a:pt x="2537840" y="0"/>
                </a:moveTo>
                <a:lnTo>
                  <a:pt x="0" y="0"/>
                </a:lnTo>
                <a:lnTo>
                  <a:pt x="0" y="2297898"/>
                </a:lnTo>
                <a:lnTo>
                  <a:pt x="2537840" y="2297898"/>
                </a:lnTo>
                <a:lnTo>
                  <a:pt x="253784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9" name="TextBox 16"/>
          <p:cNvSpPr txBox="1"/>
          <p:nvPr/>
        </p:nvSpPr>
        <p:spPr>
          <a:xfrm>
            <a:off x="8305800" y="687254"/>
            <a:ext cx="8989909" cy="9425657"/>
          </a:xfrm>
          <a:prstGeom prst="rect">
            <a:avLst/>
          </a:prstGeom>
        </p:spPr>
        <p:txBody>
          <a:bodyPr wrap="square" lIns="0" tIns="0" rIns="0" bIns="0" rtlCol="0" anchor="t">
            <a:spAutoFit/>
          </a:bodyPr>
          <a:lstStyle/>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聲請人基於闢謠目的發布文章，澄清日本政府及時派船救助我國旅客，台灣人未晚於中國人離開機場，旨在護航我國駐日機構，雖部分文字尖銳，但應無侮辱犯意。</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惟本案被認為涉及外交官輕生，牽涉政黨、網軍議題，被告受輿論抨擊、社會矚目重視、具有高度政治性，因此判決順從輿情，認定成立系爭規定，一審量處法定最高刑度。</a:t>
            </a: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endParaRPr lang="en-US" altLang="zh-TW" sz="3499" dirty="0">
              <a:solidFill>
                <a:srgbClr val="000000"/>
              </a:solidFill>
              <a:latin typeface="微軟正黑體" panose="020B0604030504040204" pitchFamily="34" charset="-120"/>
              <a:ea typeface="微軟正黑體" panose="020B0604030504040204" pitchFamily="34" charset="-120"/>
            </a:endParaRPr>
          </a:p>
          <a:p>
            <a:pPr marL="457200" indent="-457200" algn="just">
              <a:lnSpc>
                <a:spcPts val="4899"/>
              </a:lnSpc>
              <a:buFont typeface="Arial" panose="020B0604020202020204" pitchFamily="34" charset="0"/>
              <a:buChar char="•"/>
            </a:pPr>
            <a:r>
              <a:rPr lang="zh-TW" altLang="en-US" sz="3499" dirty="0">
                <a:solidFill>
                  <a:srgbClr val="000000"/>
                </a:solidFill>
                <a:latin typeface="微軟正黑體" panose="020B0604030504040204" pitchFamily="34" charset="-120"/>
                <a:ea typeface="微軟正黑體" panose="020B0604030504040204" pitchFamily="34" charset="-120"/>
              </a:rPr>
              <a:t>顯見</a:t>
            </a:r>
            <a:r>
              <a:rPr lang="zh-TW" altLang="en-US" sz="3499" b="1" dirty="0">
                <a:solidFill>
                  <a:srgbClr val="000000"/>
                </a:solidFill>
                <a:latin typeface="微軟正黑體" panose="020B0604030504040204" pitchFamily="34" charset="-120"/>
                <a:ea typeface="微軟正黑體" panose="020B0604030504040204" pitchFamily="34" charset="-120"/>
              </a:rPr>
              <a:t>系爭規定「侮辱」文字解釋仰賴高度價值判斷，有極大操作空間，易受審判者個人立場、政治及輿論等影響</a:t>
            </a:r>
            <a:r>
              <a:rPr lang="zh-TW" altLang="en-US" sz="3499" dirty="0">
                <a:solidFill>
                  <a:srgbClr val="000000"/>
                </a:solidFill>
                <a:latin typeface="微軟正黑體" panose="020B0604030504040204" pitchFamily="34" charset="-120"/>
                <a:ea typeface="微軟正黑體" panose="020B0604030504040204" pitchFamily="34" charset="-120"/>
              </a:rPr>
              <a:t>，為避免系爭規定作為執政者箝制人民言論自由工具，請准宣告違憲。</a:t>
            </a:r>
            <a:endParaRPr lang="en-US" altLang="zh-TW" sz="3499" dirty="0">
              <a:solidFill>
                <a:srgbClr val="000000"/>
              </a:solidFill>
              <a:latin typeface="微軟正黑體" panose="020B0604030504040204" pitchFamily="34" charset="-120"/>
              <a:ea typeface="微軟正黑體" panose="020B0604030504040204" pitchFamily="34" charset="-120"/>
            </a:endParaRPr>
          </a:p>
        </p:txBody>
      </p:sp>
      <p:sp>
        <p:nvSpPr>
          <p:cNvPr id="20" name="TextBox 15"/>
          <p:cNvSpPr txBox="1"/>
          <p:nvPr/>
        </p:nvSpPr>
        <p:spPr>
          <a:xfrm>
            <a:off x="1200298" y="687254"/>
            <a:ext cx="5667079" cy="1088952"/>
          </a:xfrm>
          <a:prstGeom prst="rect">
            <a:avLst/>
          </a:prstGeom>
        </p:spPr>
        <p:txBody>
          <a:bodyPr wrap="square" lIns="0" tIns="0" rIns="0" bIns="0" rtlCol="0" anchor="t">
            <a:spAutoFit/>
          </a:bodyPr>
          <a:lstStyle/>
          <a:p>
            <a:pPr algn="ctr">
              <a:lnSpc>
                <a:spcPts val="9250"/>
              </a:lnSpc>
            </a:pPr>
            <a:r>
              <a:rPr lang="zh-TW" altLang="en-US" sz="6607" b="1" dirty="0">
                <a:solidFill>
                  <a:srgbClr val="000000"/>
                </a:solidFill>
                <a:latin typeface="微軟正黑體" panose="020B0604030504040204" pitchFamily="34" charset="-120"/>
                <a:ea typeface="微軟正黑體" panose="020B0604030504040204" pitchFamily="34" charset="-120"/>
              </a:rPr>
              <a:t>結辯</a:t>
            </a:r>
            <a:endParaRPr lang="en-US" sz="6607" b="1" dirty="0">
              <a:solidFill>
                <a:srgbClr val="000000"/>
              </a:solidFill>
              <a:latin typeface="微軟正黑體" panose="020B0604030504040204" pitchFamily="34" charset="-120"/>
              <a:ea typeface="微軟正黑體" panose="020B0604030504040204" pitchFamily="34" charset="-120"/>
            </a:endParaRPr>
          </a:p>
        </p:txBody>
      </p:sp>
      <p:pic>
        <p:nvPicPr>
          <p:cNvPr id="6" name="圖片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2636" y="2293990"/>
            <a:ext cx="7305162" cy="7520687"/>
          </a:xfrm>
          <a:prstGeom prst="rect">
            <a:avLst/>
          </a:prstGeom>
        </p:spPr>
      </p:pic>
    </p:spTree>
    <p:extLst>
      <p:ext uri="{BB962C8B-B14F-4D97-AF65-F5344CB8AC3E}">
        <p14:creationId xmlns:p14="http://schemas.microsoft.com/office/powerpoint/2010/main" val="7246436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1502</Words>
  <Application>Microsoft Office PowerPoint</Application>
  <PresentationFormat>自訂</PresentationFormat>
  <Paragraphs>127</Paragraphs>
  <Slides>21</Slides>
  <Notes>5</Notes>
  <HiddenSlides>0</HiddenSlides>
  <MMClips>0</MMClips>
  <ScaleCrop>false</ScaleCrop>
  <HeadingPairs>
    <vt:vector size="6" baseType="variant">
      <vt:variant>
        <vt:lpstr>使用字型</vt:lpstr>
      </vt:variant>
      <vt:variant>
        <vt:i4>5</vt:i4>
      </vt:variant>
      <vt:variant>
        <vt:lpstr>佈景主題</vt:lpstr>
      </vt:variant>
      <vt:variant>
        <vt:i4>1</vt:i4>
      </vt:variant>
      <vt:variant>
        <vt:lpstr>投影片標題</vt:lpstr>
      </vt:variant>
      <vt:variant>
        <vt:i4>21</vt:i4>
      </vt:variant>
    </vt:vector>
  </HeadingPairs>
  <TitlesOfParts>
    <vt:vector size="27" baseType="lpstr">
      <vt:lpstr>Calibri</vt:lpstr>
      <vt:lpstr>Arial</vt:lpstr>
      <vt:lpstr>微軟正黑體</vt:lpstr>
      <vt:lpstr>等线</vt:lpstr>
      <vt:lpstr>新細明體</vt:lpstr>
      <vt:lpstr>Office Theme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林昱朋</dc:creator>
  <cp:lastModifiedBy>林廷佳</cp:lastModifiedBy>
  <cp:revision>17</cp:revision>
  <dcterms:created xsi:type="dcterms:W3CDTF">2006-08-16T00:00:00Z</dcterms:created>
  <dcterms:modified xsi:type="dcterms:W3CDTF">2023-12-18T10:16:43Z</dcterms:modified>
  <dc:identifier>DAF2186P1NI</dc:identifier>
</cp:coreProperties>
</file>