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4" r:id="rId1"/>
  </p:sldMasterIdLst>
  <p:sldIdLst>
    <p:sldId id="256" r:id="rId2"/>
    <p:sldId id="258" r:id="rId3"/>
    <p:sldId id="265" r:id="rId4"/>
    <p:sldId id="259" r:id="rId5"/>
    <p:sldId id="260" r:id="rId6"/>
    <p:sldId id="261" r:id="rId7"/>
    <p:sldId id="262" r:id="rId8"/>
    <p:sldId id="266" r:id="rId9"/>
    <p:sldId id="264" r:id="rId10"/>
    <p:sldId id="263" r:id="rId11"/>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3" autoAdjust="0"/>
    <p:restoredTop sz="94660"/>
  </p:normalViewPr>
  <p:slideViewPr>
    <p:cSldViewPr snapToGrid="0">
      <p:cViewPr>
        <p:scale>
          <a:sx n="84" d="100"/>
          <a:sy n="84" d="100"/>
        </p:scale>
        <p:origin x="504"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2367317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4016599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2472240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239885232"/>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2637715565"/>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2991226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880569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334564878"/>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3716309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5918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E832E80-4BF9-4CDF-8DE3-C35E8094A60F}" type="slidenum">
              <a:rPr lang="zh-TW" altLang="en-US" smtClean="0"/>
              <a:t>‹#›</a:t>
            </a:fld>
            <a:endParaRPr lang="zh-TW" alt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107169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58242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E832E80-4BF9-4CDF-8DE3-C35E8094A60F}" type="slidenum">
              <a:rPr lang="zh-TW" altLang="en-US" smtClean="0"/>
              <a:t>‹#›</a:t>
            </a:fld>
            <a:endParaRPr lang="zh-TW" alt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61599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zh-TW" altLang="en-US" smtClean="0"/>
              <a:t>按一下以編輯母片標題樣式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28401510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22460077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1971285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92610BD-3921-42F0-A75D-9F117EC2E4B4}" type="datetimeFigureOut">
              <a:rPr lang="zh-TW" altLang="en-US" smtClean="0"/>
              <a:t>2023/12/25</a:t>
            </a:fld>
            <a:endParaRPr lang="zh-TW" alt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E832E80-4BF9-4CDF-8DE3-C35E8094A60F}" type="slidenum">
              <a:rPr lang="zh-TW" altLang="en-US" smtClean="0"/>
              <a:t>‹#›</a:t>
            </a:fld>
            <a:endParaRPr lang="zh-TW" altLang="en-US"/>
          </a:p>
        </p:txBody>
      </p:sp>
    </p:spTree>
    <p:extLst>
      <p:ext uri="{BB962C8B-B14F-4D97-AF65-F5344CB8AC3E}">
        <p14:creationId xmlns:p14="http://schemas.microsoft.com/office/powerpoint/2010/main" val="4129163966"/>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201003" y="2404531"/>
            <a:ext cx="10749886" cy="1646302"/>
          </a:xfrm>
        </p:spPr>
        <p:txBody>
          <a:bodyPr/>
          <a:lstStyle/>
          <a:p>
            <a:r>
              <a:rPr lang="zh-TW" altLang="en-US" dirty="0"/>
              <a:t>公然侮辱</a:t>
            </a:r>
            <a:r>
              <a:rPr lang="zh-TW" altLang="en-US" dirty="0" smtClean="0"/>
              <a:t>罪之法規範憲法審查</a:t>
            </a:r>
            <a:endParaRPr lang="zh-TW" altLang="en-US" dirty="0"/>
          </a:p>
        </p:txBody>
      </p:sp>
      <p:sp>
        <p:nvSpPr>
          <p:cNvPr id="3" name="副標題 2"/>
          <p:cNvSpPr>
            <a:spLocks noGrp="1"/>
          </p:cNvSpPr>
          <p:nvPr>
            <p:ph type="subTitle" idx="1"/>
          </p:nvPr>
        </p:nvSpPr>
        <p:spPr/>
        <p:txBody>
          <a:bodyPr/>
          <a:lstStyle/>
          <a:p>
            <a:r>
              <a:rPr lang="zh-TW" altLang="en-US" dirty="0" smtClean="0"/>
              <a:t>臺灣屏東地方法院法官林育賢</a:t>
            </a:r>
            <a:endParaRPr lang="zh-TW" altLang="en-US" dirty="0"/>
          </a:p>
        </p:txBody>
      </p:sp>
    </p:spTree>
    <p:extLst>
      <p:ext uri="{BB962C8B-B14F-4D97-AF65-F5344CB8AC3E}">
        <p14:creationId xmlns:p14="http://schemas.microsoft.com/office/powerpoint/2010/main" val="3886923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公然</a:t>
            </a:r>
            <a:r>
              <a:rPr lang="zh-TW" altLang="en-US" dirty="0" smtClean="0"/>
              <a:t>侮辱罪之合憲性審查架構</a:t>
            </a:r>
            <a:endParaRPr lang="zh-TW" altLang="en-US" dirty="0"/>
          </a:p>
        </p:txBody>
      </p:sp>
      <p:sp>
        <p:nvSpPr>
          <p:cNvPr id="3" name="內容版面配置區 2"/>
          <p:cNvSpPr>
            <a:spLocks noGrp="1"/>
          </p:cNvSpPr>
          <p:nvPr>
            <p:ph idx="1"/>
          </p:nvPr>
        </p:nvSpPr>
        <p:spPr/>
        <p:txBody>
          <a:bodyPr/>
          <a:lstStyle/>
          <a:p>
            <a:r>
              <a:rPr lang="zh-TW" altLang="en-US" dirty="0" smtClean="0"/>
              <a:t>結合行為干預及制裁效果之對基本權干預之加乘效果綜合觀察及共同審查（薛智仁、許恒達，第</a:t>
            </a:r>
            <a:r>
              <a:rPr lang="en-US" altLang="zh-TW" dirty="0" smtClean="0"/>
              <a:t>13556</a:t>
            </a:r>
            <a:r>
              <a:rPr lang="zh-TW" altLang="en-US" dirty="0" smtClean="0"/>
              <a:t>號專家諮詢意見書第</a:t>
            </a:r>
            <a:r>
              <a:rPr lang="en-US" altLang="zh-TW" dirty="0" smtClean="0"/>
              <a:t>10-11</a:t>
            </a:r>
            <a:r>
              <a:rPr lang="zh-TW" altLang="en-US" dirty="0" smtClean="0"/>
              <a:t>頁）</a:t>
            </a:r>
            <a:endParaRPr lang="en-US" altLang="zh-TW" dirty="0" smtClean="0"/>
          </a:p>
          <a:p>
            <a:r>
              <a:rPr lang="zh-TW" altLang="en-US" dirty="0" smtClean="0"/>
              <a:t>刑法第</a:t>
            </a:r>
            <a:r>
              <a:rPr lang="en-US" altLang="zh-TW" dirty="0" smtClean="0"/>
              <a:t>309</a:t>
            </a:r>
            <a:r>
              <a:rPr lang="zh-TW" altLang="en-US" dirty="0" smtClean="0"/>
              <a:t>條：</a:t>
            </a:r>
            <a:r>
              <a:rPr lang="zh-TW" altLang="en-US" dirty="0"/>
              <a:t> </a:t>
            </a:r>
            <a:r>
              <a:rPr lang="zh-TW" altLang="en-US" dirty="0" smtClean="0"/>
              <a:t>言論自由</a:t>
            </a:r>
            <a:r>
              <a:rPr lang="zh-TW" altLang="en-US" dirty="0"/>
              <a:t>（行為規範）＋財產權、人身自由（制裁規範</a:t>
            </a:r>
            <a:r>
              <a:rPr lang="zh-TW" altLang="en-US" dirty="0" smtClean="0"/>
              <a:t>）</a:t>
            </a:r>
            <a:endParaRPr lang="en-US" altLang="zh-TW" dirty="0" smtClean="0"/>
          </a:p>
          <a:p>
            <a:r>
              <a:rPr lang="en-US" altLang="zh-TW" dirty="0" smtClean="0"/>
              <a:t>112</a:t>
            </a:r>
            <a:r>
              <a:rPr lang="zh-TW" altLang="en-US" dirty="0" smtClean="0"/>
              <a:t>年度憲判字第</a:t>
            </a:r>
            <a:r>
              <a:rPr lang="en-US" altLang="zh-TW" dirty="0" smtClean="0"/>
              <a:t>8</a:t>
            </a:r>
            <a:r>
              <a:rPr lang="zh-TW" altLang="en-US" dirty="0" smtClean="0"/>
              <a:t>號</a:t>
            </a:r>
            <a:r>
              <a:rPr lang="zh-TW" altLang="en-US" dirty="0"/>
              <a:t>判決：人民因言論表達而損及他人之名譽時，同受憲法保障之言論自由與名譽權即發生衝突，國家對此首須致力於調和兩種憲法基本權保障要求；難以兼顧時，即須依權利衝突之態樣，就言論自由與名譽權之保障及限制，為適當之利益衡量與決定，俾使兩者之憲法保障能獲致合理均衡，以符比例原則之要求</a:t>
            </a:r>
            <a:r>
              <a:rPr lang="zh-TW" altLang="en-US" dirty="0" smtClean="0"/>
              <a:t>。</a:t>
            </a:r>
            <a:endParaRPr lang="en-US" altLang="zh-TW" dirty="0" smtClean="0"/>
          </a:p>
          <a:p>
            <a:pPr lvl="1"/>
            <a:r>
              <a:rPr lang="zh-TW" altLang="en-US" dirty="0" smtClean="0"/>
              <a:t>名譽權之內涵？（指摘特定事實及無特定事實之意見、評價之差異）</a:t>
            </a:r>
            <a:endParaRPr lang="en-US" altLang="zh-TW" dirty="0" smtClean="0"/>
          </a:p>
          <a:p>
            <a:pPr lvl="1"/>
            <a:r>
              <a:rPr lang="zh-TW" altLang="en-US" dirty="0" smtClean="0"/>
              <a:t>刑法第</a:t>
            </a:r>
            <a:r>
              <a:rPr lang="en-US" altLang="zh-TW" dirty="0" smtClean="0"/>
              <a:t>309</a:t>
            </a:r>
            <a:r>
              <a:rPr lang="zh-TW" altLang="en-US" dirty="0" smtClean="0"/>
              <a:t>條之保護法益？</a:t>
            </a:r>
            <a:endParaRPr lang="en-US" altLang="zh-TW" dirty="0" smtClean="0"/>
          </a:p>
          <a:p>
            <a:pPr lvl="1"/>
            <a:endParaRPr lang="en-US" altLang="zh-TW" dirty="0" smtClean="0"/>
          </a:p>
          <a:p>
            <a:pPr lvl="1"/>
            <a:endParaRPr lang="zh-TW" altLang="en-US" dirty="0"/>
          </a:p>
        </p:txBody>
      </p:sp>
    </p:spTree>
    <p:extLst>
      <p:ext uri="{BB962C8B-B14F-4D97-AF65-F5344CB8AC3E}">
        <p14:creationId xmlns:p14="http://schemas.microsoft.com/office/powerpoint/2010/main" val="623160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r>
              <a:rPr lang="zh-TW" altLang="en-US" dirty="0" smtClean="0"/>
              <a:t>不值得被保護之言論？</a:t>
            </a:r>
            <a:endParaRPr lang="en-US" altLang="zh-TW" dirty="0" smtClean="0"/>
          </a:p>
          <a:p>
            <a:pPr lvl="1"/>
            <a:r>
              <a:rPr lang="zh-TW" altLang="en-US" dirty="0" smtClean="0"/>
              <a:t>特別是價值判斷，即以意見之要素為特徵之陳述內容，受基本權利之保護。即便措詞具挑釁性（</a:t>
            </a:r>
            <a:r>
              <a:rPr lang="en-US" altLang="zh-TW" dirty="0" err="1"/>
              <a:t>polemisch</a:t>
            </a:r>
            <a:r>
              <a:rPr lang="zh-TW" altLang="en-US" dirty="0" smtClean="0"/>
              <a:t>）或侵犯性（</a:t>
            </a:r>
            <a:r>
              <a:rPr lang="en-US" altLang="zh-TW" dirty="0" err="1"/>
              <a:t>verletzend</a:t>
            </a:r>
            <a:r>
              <a:rPr lang="zh-TW" altLang="en-US" dirty="0" smtClean="0"/>
              <a:t>），並不意味該陳述外於基本權之保障範圍</a:t>
            </a:r>
            <a:r>
              <a:rPr lang="en-US" altLang="zh-TW" dirty="0" smtClean="0"/>
              <a:t>…</a:t>
            </a:r>
            <a:r>
              <a:rPr lang="zh-TW" altLang="en-US" dirty="0" smtClean="0"/>
              <a:t>作為人格之基本表達，表現自由之基本權保護意味著合理自我控制範圍內，對於人類的主體性以法加以承認，也及於隨之而生之情感性及易激動性</a:t>
            </a:r>
            <a:r>
              <a:rPr lang="de-DE" altLang="zh-TW" dirty="0" smtClean="0"/>
              <a:t>(</a:t>
            </a:r>
            <a:r>
              <a:rPr lang="en-US" altLang="zh-TW" dirty="0" err="1" smtClean="0"/>
              <a:t>BVerfG</a:t>
            </a:r>
            <a:r>
              <a:rPr lang="en-US" altLang="zh-TW" dirty="0" smtClean="0"/>
              <a:t>, </a:t>
            </a:r>
            <a:r>
              <a:rPr lang="de-DE" altLang="zh-TW" dirty="0" smtClean="0"/>
              <a:t>Beschluss </a:t>
            </a:r>
            <a:r>
              <a:rPr lang="de-DE" altLang="zh-TW" dirty="0"/>
              <a:t>vom 21. März 2022 - 1 BvR </a:t>
            </a:r>
            <a:r>
              <a:rPr lang="de-DE" altLang="zh-TW" dirty="0" smtClean="0"/>
              <a:t>2650/19, Rn. 12.)</a:t>
            </a:r>
          </a:p>
          <a:p>
            <a:pPr lvl="1"/>
            <a:r>
              <a:rPr lang="zh-TW" altLang="en-US" dirty="0" smtClean="0"/>
              <a:t>價值判斷必然是主觀的，無論是對、錯，情感或理性並非所問；區分有價值或無價值之意見很困難，即便是偏離主流思想之意見都值得保護</a:t>
            </a:r>
            <a:r>
              <a:rPr lang="de-DE" altLang="zh-TW" dirty="0" smtClean="0"/>
              <a:t>(</a:t>
            </a:r>
            <a:r>
              <a:rPr lang="en-US" altLang="zh-TW" dirty="0" err="1"/>
              <a:t>BVerfG</a:t>
            </a:r>
            <a:r>
              <a:rPr lang="en-US" altLang="zh-TW" dirty="0"/>
              <a:t>, </a:t>
            </a:r>
            <a:r>
              <a:rPr lang="de-DE" altLang="zh-TW" dirty="0" smtClean="0"/>
              <a:t>Beschluss </a:t>
            </a:r>
            <a:r>
              <a:rPr lang="de-DE" altLang="zh-TW" dirty="0"/>
              <a:t>vom 14.03.1972 - 2 BvR </a:t>
            </a:r>
            <a:r>
              <a:rPr lang="de-DE" altLang="zh-TW" dirty="0" smtClean="0"/>
              <a:t>41/71, Rn. 42f).</a:t>
            </a:r>
          </a:p>
          <a:p>
            <a:pPr lvl="1"/>
            <a:r>
              <a:rPr lang="zh-TW" altLang="en-US" dirty="0" smtClean="0"/>
              <a:t>不能</a:t>
            </a:r>
            <a:r>
              <a:rPr lang="zh-TW" altLang="en-US" dirty="0"/>
              <a:t>透過言論</a:t>
            </a:r>
            <a:r>
              <a:rPr lang="zh-TW" altLang="en-US" dirty="0" smtClean="0"/>
              <a:t>內容回推個別</a:t>
            </a:r>
            <a:r>
              <a:rPr lang="zh-TW" altLang="en-US" dirty="0" smtClean="0"/>
              <a:t>言論是否自外</a:t>
            </a:r>
            <a:r>
              <a:rPr lang="zh-TW" altLang="en-US" dirty="0" smtClean="0"/>
              <a:t>於言論自由之</a:t>
            </a:r>
            <a:r>
              <a:rPr lang="zh-TW" altLang="en-US" dirty="0" smtClean="0"/>
              <a:t>保障射程</a:t>
            </a:r>
            <a:r>
              <a:rPr lang="zh-TW" altLang="en-US" dirty="0" smtClean="0"/>
              <a:t>！</a:t>
            </a:r>
            <a:r>
              <a:rPr lang="zh-TW" altLang="en-US" dirty="0"/>
              <a:t>刑法</a:t>
            </a:r>
            <a:r>
              <a:rPr lang="zh-TW" altLang="en-US" dirty="0" smtClean="0"/>
              <a:t>第</a:t>
            </a:r>
            <a:r>
              <a:rPr lang="en-US" altLang="zh-TW" dirty="0" smtClean="0"/>
              <a:t>309</a:t>
            </a:r>
            <a:r>
              <a:rPr lang="zh-TW" altLang="en-US" dirty="0" smtClean="0"/>
              <a:t>條所欲規範之行為類型，仍屬於憲法第</a:t>
            </a:r>
            <a:r>
              <a:rPr lang="en-US" altLang="zh-TW" dirty="0" smtClean="0"/>
              <a:t>11</a:t>
            </a:r>
            <a:r>
              <a:rPr lang="zh-TW" altLang="en-US" dirty="0" smtClean="0"/>
              <a:t>條言論自由之保障範圍。</a:t>
            </a:r>
            <a:endParaRPr lang="de-DE" altLang="zh-TW" dirty="0" smtClean="0"/>
          </a:p>
          <a:p>
            <a:pPr lvl="1"/>
            <a:endParaRPr lang="en-US" altLang="zh-TW" dirty="0"/>
          </a:p>
          <a:p>
            <a:pPr lvl="1"/>
            <a:endParaRPr lang="en-US" altLang="zh-TW" dirty="0"/>
          </a:p>
          <a:p>
            <a:pPr lvl="1"/>
            <a:endParaRPr lang="zh-TW" altLang="en-US" dirty="0"/>
          </a:p>
        </p:txBody>
      </p:sp>
    </p:spTree>
    <p:extLst>
      <p:ext uri="{BB962C8B-B14F-4D97-AF65-F5344CB8AC3E}">
        <p14:creationId xmlns:p14="http://schemas.microsoft.com/office/powerpoint/2010/main" val="1376003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明確性問題</a:t>
            </a:r>
            <a:endParaRPr lang="zh-TW" altLang="en-US" dirty="0"/>
          </a:p>
        </p:txBody>
      </p:sp>
      <p:sp>
        <p:nvSpPr>
          <p:cNvPr id="3" name="內容版面配置區 2"/>
          <p:cNvSpPr>
            <a:spLocks noGrp="1"/>
          </p:cNvSpPr>
          <p:nvPr>
            <p:ph idx="1"/>
          </p:nvPr>
        </p:nvSpPr>
        <p:spPr/>
        <p:txBody>
          <a:bodyPr>
            <a:normAutofit fontScale="85000" lnSpcReduction="20000"/>
          </a:bodyPr>
          <a:lstStyle/>
          <a:p>
            <a:r>
              <a:rPr lang="zh-TW" altLang="en-US" dirty="0" smtClean="0"/>
              <a:t>有效界定「侮辱」輪廓之方式？</a:t>
            </a:r>
            <a:endParaRPr lang="en-US" altLang="zh-TW" dirty="0" smtClean="0"/>
          </a:p>
          <a:p>
            <a:pPr lvl="1"/>
            <a:r>
              <a:rPr lang="zh-TW" altLang="en-US" dirty="0" smtClean="0"/>
              <a:t>何謂「侮辱」？（與釋字第</a:t>
            </a:r>
            <a:r>
              <a:rPr lang="en-US" altLang="zh-TW" dirty="0" smtClean="0"/>
              <a:t>777</a:t>
            </a:r>
            <a:r>
              <a:rPr lang="zh-TW" altLang="en-US" dirty="0" smtClean="0"/>
              <a:t>號解釋「肇事」之比較）</a:t>
            </a:r>
            <a:endParaRPr lang="en-US" altLang="zh-TW" dirty="0" smtClean="0"/>
          </a:p>
          <a:p>
            <a:pPr lvl="1"/>
            <a:r>
              <a:rPr lang="zh-TW" altLang="en-US" dirty="0" smtClean="0"/>
              <a:t>法益內容之特定</a:t>
            </a:r>
            <a:endParaRPr lang="en-US" altLang="zh-TW" dirty="0" smtClean="0"/>
          </a:p>
          <a:p>
            <a:r>
              <a:rPr lang="zh-TW" altLang="en-US" dirty="0" smtClean="0"/>
              <a:t>採取社會溝通環境、脈絡式評價之判定方式（目前實務發展方向）</a:t>
            </a:r>
            <a:endParaRPr lang="en-US" altLang="zh-TW" dirty="0" smtClean="0"/>
          </a:p>
          <a:p>
            <a:pPr lvl="1"/>
            <a:r>
              <a:rPr lang="zh-TW" altLang="en-US" dirty="0" smtClean="0"/>
              <a:t>外在名譽</a:t>
            </a:r>
            <a:endParaRPr lang="en-US" altLang="zh-TW" dirty="0" smtClean="0"/>
          </a:p>
          <a:p>
            <a:pPr lvl="1"/>
            <a:r>
              <a:rPr lang="zh-TW" altLang="en-US" dirty="0" smtClean="0"/>
              <a:t>可證成干預密度，但欠缺事實附麗之意見及情感表達內容</a:t>
            </a:r>
            <a:r>
              <a:rPr lang="zh-TW" altLang="en-US" dirty="0" smtClean="0"/>
              <a:t>，認定容易</a:t>
            </a:r>
            <a:r>
              <a:rPr lang="zh-TW" altLang="en-US" dirty="0" smtClean="0"/>
              <a:t>流於</a:t>
            </a:r>
            <a:r>
              <a:rPr lang="zh-TW" altLang="en-US" dirty="0" smtClean="0"/>
              <a:t>恣意</a:t>
            </a:r>
            <a:r>
              <a:rPr lang="en-US" altLang="zh-TW" dirty="0" smtClean="0">
                <a:sym typeface="Wingdings" panose="05000000000000000000" pitchFamily="2" charset="2"/>
              </a:rPr>
              <a:t></a:t>
            </a:r>
            <a:r>
              <a:rPr lang="zh-TW" altLang="en-US" dirty="0" smtClean="0">
                <a:sym typeface="Wingdings" panose="05000000000000000000" pitchFamily="2" charset="2"/>
              </a:rPr>
              <a:t>欠缺明確性。</a:t>
            </a:r>
            <a:endParaRPr lang="en-US" altLang="zh-TW" dirty="0" smtClean="0"/>
          </a:p>
          <a:p>
            <a:r>
              <a:rPr lang="zh-TW" altLang="en-US" dirty="0"/>
              <a:t>內在</a:t>
            </a:r>
            <a:r>
              <a:rPr lang="zh-TW" altLang="en-US" dirty="0" smtClean="0"/>
              <a:t>名譽作為基礎？</a:t>
            </a:r>
            <a:endParaRPr lang="en-US" altLang="zh-TW" dirty="0" smtClean="0"/>
          </a:p>
          <a:p>
            <a:pPr lvl="1"/>
            <a:r>
              <a:rPr lang="zh-TW" altLang="en-US" dirty="0"/>
              <a:t>對</a:t>
            </a:r>
            <a:r>
              <a:rPr lang="zh-TW" altLang="en-US" dirty="0" smtClean="0"/>
              <a:t>人之侮辱、貶低評價之言詞，均可作為判斷入罪之依據（排除發語詞或個人生活習慣用語），較傾向於特定言詞文義</a:t>
            </a:r>
            <a:r>
              <a:rPr lang="zh-TW" altLang="en-US" dirty="0" smtClean="0"/>
              <a:t>內容判定是否構成尊重</a:t>
            </a:r>
            <a:r>
              <a:rPr lang="zh-TW" altLang="en-US" dirty="0" smtClean="0"/>
              <a:t>他人人格</a:t>
            </a:r>
            <a:r>
              <a:rPr lang="zh-TW" altLang="en-US" dirty="0" smtClean="0"/>
              <a:t>尊嚴貶損與否</a:t>
            </a:r>
            <a:r>
              <a:rPr lang="zh-TW" altLang="en-US" dirty="0" smtClean="0"/>
              <a:t>之判斷模式</a:t>
            </a:r>
            <a:endParaRPr lang="en-US" altLang="zh-TW" dirty="0" smtClean="0"/>
          </a:p>
          <a:p>
            <a:pPr lvl="1"/>
            <a:r>
              <a:rPr lang="zh-TW" altLang="en-US" dirty="0" smtClean="0"/>
              <a:t>問題：</a:t>
            </a:r>
            <a:endParaRPr lang="en-US" altLang="zh-TW" dirty="0" smtClean="0"/>
          </a:p>
          <a:p>
            <a:pPr lvl="2"/>
            <a:r>
              <a:rPr lang="zh-TW" altLang="en-US" dirty="0" smtClean="0"/>
              <a:t>侮蔑他人之表現並不等同於必然連結個人外在社會評價（「人」自身成為不可玷汙的聖物）</a:t>
            </a:r>
            <a:endParaRPr lang="en-US" altLang="zh-TW" dirty="0" smtClean="0"/>
          </a:p>
          <a:p>
            <a:pPr lvl="2"/>
            <a:r>
              <a:rPr lang="zh-TW" altLang="en-US" dirty="0" smtClean="0"/>
              <a:t>有粗</a:t>
            </a:r>
            <a:r>
              <a:rPr lang="zh-TW" altLang="en-US" dirty="0"/>
              <a:t>口成髒即成</a:t>
            </a:r>
            <a:r>
              <a:rPr lang="zh-TW" altLang="en-US" dirty="0" smtClean="0"/>
              <a:t>罪之危險：欠缺貶抑名譽及危害評估及危險適性判斷之過程</a:t>
            </a:r>
            <a:endParaRPr lang="en-US" altLang="zh-TW" dirty="0" smtClean="0"/>
          </a:p>
          <a:p>
            <a:pPr lvl="2"/>
            <a:r>
              <a:rPr lang="zh-TW" altLang="en-US" dirty="0"/>
              <a:t>沒有保護玻璃心之名，但有保護玻璃心之實（名譽情感暗渡陳倉</a:t>
            </a:r>
            <a:r>
              <a:rPr lang="zh-TW" altLang="en-US" dirty="0" smtClean="0"/>
              <a:t>）</a:t>
            </a:r>
            <a:endParaRPr lang="en-US" altLang="zh-TW" dirty="0" smtClean="0"/>
          </a:p>
          <a:p>
            <a:pPr lvl="1"/>
            <a:endParaRPr lang="en-US" altLang="zh-TW" dirty="0" smtClean="0"/>
          </a:p>
        </p:txBody>
      </p:sp>
    </p:spTree>
    <p:extLst>
      <p:ext uri="{BB962C8B-B14F-4D97-AF65-F5344CB8AC3E}">
        <p14:creationId xmlns:p14="http://schemas.microsoft.com/office/powerpoint/2010/main" val="1805504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公然侮辱罪之刑事制裁及刑事訴追</a:t>
            </a:r>
            <a:endParaRPr lang="zh-TW" altLang="en-US" dirty="0"/>
          </a:p>
        </p:txBody>
      </p:sp>
      <p:sp>
        <p:nvSpPr>
          <p:cNvPr id="3" name="內容版面配置區 2"/>
          <p:cNvSpPr>
            <a:spLocks noGrp="1"/>
          </p:cNvSpPr>
          <p:nvPr>
            <p:ph idx="1"/>
          </p:nvPr>
        </p:nvSpPr>
        <p:spPr>
          <a:xfrm>
            <a:off x="677334" y="1824251"/>
            <a:ext cx="8596668" cy="4217111"/>
          </a:xfrm>
        </p:spPr>
        <p:txBody>
          <a:bodyPr>
            <a:normAutofit lnSpcReduction="10000"/>
          </a:bodyPr>
          <a:lstStyle/>
          <a:p>
            <a:r>
              <a:rPr lang="zh-TW" altLang="en-US" dirty="0" smtClean="0"/>
              <a:t>欠缺相應之實體調節機制</a:t>
            </a:r>
            <a:endParaRPr lang="en-US" altLang="zh-TW" dirty="0" smtClean="0"/>
          </a:p>
          <a:p>
            <a:pPr lvl="1"/>
            <a:r>
              <a:rPr lang="zh-TW" altLang="en-US" dirty="0" smtClean="0"/>
              <a:t>相較於誹謗罪就</a:t>
            </a:r>
            <a:r>
              <a:rPr lang="zh-TW" altLang="en-US" dirty="0"/>
              <a:t>刑法</a:t>
            </a:r>
            <a:r>
              <a:rPr lang="zh-TW" altLang="en-US" dirty="0" smtClean="0"/>
              <a:t>第</a:t>
            </a:r>
            <a:r>
              <a:rPr lang="en-US" altLang="zh-TW" dirty="0" smtClean="0"/>
              <a:t>310</a:t>
            </a:r>
            <a:r>
              <a:rPr lang="zh-TW" altLang="en-US" dirty="0" smtClean="0"/>
              <a:t>條第</a:t>
            </a:r>
            <a:r>
              <a:rPr lang="en-US" altLang="zh-TW" dirty="0" smtClean="0"/>
              <a:t>3</a:t>
            </a:r>
            <a:r>
              <a:rPr lang="zh-TW" altLang="en-US" dirty="0" smtClean="0"/>
              <a:t>項、第</a:t>
            </a:r>
            <a:r>
              <a:rPr lang="en-US" altLang="zh-TW" dirty="0" smtClean="0"/>
              <a:t>311</a:t>
            </a:r>
            <a:r>
              <a:rPr lang="zh-TW" altLang="en-US" dirty="0" smtClean="0"/>
              <a:t>條及釋字第</a:t>
            </a:r>
            <a:r>
              <a:rPr lang="en-US" altLang="zh-TW" dirty="0" smtClean="0"/>
              <a:t>509</a:t>
            </a:r>
            <a:r>
              <a:rPr lang="zh-TW" altLang="en-US" dirty="0" smtClean="0"/>
              <a:t>號解釋與</a:t>
            </a:r>
            <a:r>
              <a:rPr lang="en-US" altLang="zh-TW" dirty="0" smtClean="0"/>
              <a:t>112</a:t>
            </a:r>
            <a:r>
              <a:rPr lang="zh-TW" altLang="en-US" dirty="0" smtClean="0"/>
              <a:t>憲判</a:t>
            </a:r>
            <a:r>
              <a:rPr lang="en-US" altLang="zh-TW" dirty="0" smtClean="0"/>
              <a:t>8</a:t>
            </a:r>
            <a:r>
              <a:rPr lang="zh-TW" altLang="en-US" dirty="0" smtClean="0"/>
              <a:t>樹立之阻卻成罪事由。多數實務見解認為公然侮辱並無刑法第</a:t>
            </a:r>
            <a:r>
              <a:rPr lang="en-US" altLang="zh-TW" dirty="0" smtClean="0"/>
              <a:t>311</a:t>
            </a:r>
            <a:r>
              <a:rPr lang="zh-TW" altLang="en-US" dirty="0" smtClean="0"/>
              <a:t>條規定之適用</a:t>
            </a:r>
            <a:r>
              <a:rPr lang="zh-TW" altLang="en-US" dirty="0"/>
              <a:t>，</a:t>
            </a:r>
            <a:r>
              <a:rPr lang="zh-TW" altLang="en-US" dirty="0" smtClean="0"/>
              <a:t>少數見解認為仍有援用可能</a:t>
            </a:r>
            <a:endParaRPr lang="en-US" altLang="zh-TW" smtClean="0"/>
          </a:p>
          <a:p>
            <a:pPr marL="457200" lvl="1" indent="0">
              <a:buNone/>
            </a:pPr>
            <a:r>
              <a:rPr lang="en-US" altLang="zh-TW" smtClean="0">
                <a:sym typeface="Wingdings" panose="05000000000000000000" pitchFamily="2" charset="2"/>
              </a:rPr>
              <a:t></a:t>
            </a:r>
            <a:r>
              <a:rPr lang="zh-TW" altLang="en-US" dirty="0" smtClean="0">
                <a:sym typeface="Wingdings" panose="05000000000000000000" pitchFamily="2" charset="2"/>
              </a:rPr>
              <a:t>意見表達即便內容不雅或不登大堂，是否不用審究與名譽與言論自由之衝突關係？</a:t>
            </a:r>
            <a:endParaRPr lang="en-US" altLang="zh-TW" dirty="0"/>
          </a:p>
          <a:p>
            <a:r>
              <a:rPr lang="zh-TW" altLang="en-US" dirty="0" smtClean="0"/>
              <a:t>短期</a:t>
            </a:r>
            <a:r>
              <a:rPr lang="zh-TW" altLang="en-US" dirty="0" smtClean="0"/>
              <a:t>自由刑（拘役）及罰金刑：低度制裁效果之公共利益保護強度疑義</a:t>
            </a:r>
            <a:endParaRPr lang="en-US" altLang="zh-TW" dirty="0" smtClean="0"/>
          </a:p>
          <a:p>
            <a:pPr lvl="1"/>
            <a:r>
              <a:rPr lang="zh-TW" altLang="en-US" dirty="0" smtClean="0"/>
              <a:t>實</a:t>
            </a:r>
            <a:r>
              <a:rPr lang="zh-TW" altLang="en-US" dirty="0"/>
              <a:t>現刑事制裁</a:t>
            </a:r>
            <a:r>
              <a:rPr lang="zh-TW" altLang="en-US" dirty="0" smtClean="0"/>
              <a:t>之公共利益效益非大，但允許並授權刑事司法機關得以深度介入個人隱私或生活領域（如匿名型侮辱或侮辱因人際間長期衝突所引發）</a:t>
            </a:r>
            <a:endParaRPr lang="en-US" altLang="zh-TW" dirty="0" smtClean="0"/>
          </a:p>
          <a:p>
            <a:endParaRPr lang="en-US" altLang="zh-TW" dirty="0" smtClean="0"/>
          </a:p>
          <a:p>
            <a:r>
              <a:rPr lang="zh-TW" altLang="en-US" dirty="0" smtClean="0"/>
              <a:t>釋字第</a:t>
            </a:r>
            <a:r>
              <a:rPr lang="en-US" altLang="zh-TW" dirty="0" smtClean="0"/>
              <a:t>791</a:t>
            </a:r>
            <a:r>
              <a:rPr lang="zh-TW" altLang="en-US" dirty="0" smtClean="0"/>
              <a:t>號之程序干預觀察面向</a:t>
            </a:r>
            <a:endParaRPr lang="en-US" altLang="zh-TW" dirty="0" smtClean="0"/>
          </a:p>
          <a:p>
            <a:pPr lvl="1"/>
            <a:r>
              <a:rPr lang="en-US" altLang="zh-TW" dirty="0" smtClean="0"/>
              <a:t>…</a:t>
            </a:r>
            <a:r>
              <a:rPr lang="zh-TW" altLang="en-US" dirty="0" smtClean="0"/>
              <a:t>再者</a:t>
            </a:r>
            <a:r>
              <a:rPr lang="zh-TW" altLang="en-US" dirty="0"/>
              <a:t>，通姦及相姦行為多發生於個人之私密空間內，不具公開性。其發現、追訴、審判過程必然侵擾個人生活私密領域及個人資料之自主控制，致國家公權力長驅直入人民極私密之領域，而嚴重干預個人之</a:t>
            </a:r>
            <a:r>
              <a:rPr lang="zh-TW" altLang="en-US" dirty="0" smtClean="0"/>
              <a:t>隱私（理由書段碼</a:t>
            </a:r>
            <a:r>
              <a:rPr lang="en-US" altLang="zh-TW" dirty="0" smtClean="0"/>
              <a:t>32</a:t>
            </a:r>
            <a:r>
              <a:rPr lang="zh-TW" altLang="en-US" dirty="0" smtClean="0"/>
              <a:t>）</a:t>
            </a:r>
            <a:endParaRPr lang="en-US" altLang="zh-TW" dirty="0" smtClean="0"/>
          </a:p>
          <a:p>
            <a:pPr marL="457200" lvl="1" indent="0">
              <a:buNone/>
            </a:pPr>
            <a:endParaRPr lang="en-US" altLang="zh-TW" dirty="0" smtClean="0"/>
          </a:p>
          <a:p>
            <a:endParaRPr lang="en-US" altLang="zh-TW" dirty="0" smtClean="0"/>
          </a:p>
          <a:p>
            <a:pPr lvl="2"/>
            <a:endParaRPr lang="en-US" altLang="zh-TW" dirty="0" smtClean="0"/>
          </a:p>
          <a:p>
            <a:pPr lvl="1"/>
            <a:endParaRPr lang="zh-TW" altLang="en-US" dirty="0"/>
          </a:p>
        </p:txBody>
      </p:sp>
    </p:spTree>
    <p:extLst>
      <p:ext uri="{BB962C8B-B14F-4D97-AF65-F5344CB8AC3E}">
        <p14:creationId xmlns:p14="http://schemas.microsoft.com/office/powerpoint/2010/main" val="654002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a:xfrm>
            <a:off x="677334" y="2160589"/>
            <a:ext cx="8596668" cy="4637450"/>
          </a:xfrm>
        </p:spPr>
        <p:txBody>
          <a:bodyPr>
            <a:normAutofit fontScale="85000" lnSpcReduction="20000"/>
          </a:bodyPr>
          <a:lstStyle/>
          <a:p>
            <a:r>
              <a:rPr lang="zh-TW" altLang="en-US" dirty="0"/>
              <a:t>簡單統計方法之評價結果</a:t>
            </a:r>
            <a:endParaRPr lang="en-US" altLang="zh-TW" dirty="0"/>
          </a:p>
          <a:p>
            <a:pPr lvl="1"/>
            <a:r>
              <a:rPr lang="zh-TW" altLang="en-US" dirty="0"/>
              <a:t>偵查階段：</a:t>
            </a:r>
            <a:endParaRPr lang="en-US" altLang="zh-TW" dirty="0"/>
          </a:p>
          <a:p>
            <a:pPr lvl="2"/>
            <a:r>
              <a:rPr lang="en-US" altLang="zh-TW" dirty="0"/>
              <a:t>101</a:t>
            </a:r>
            <a:r>
              <a:rPr lang="zh-TW" altLang="en-US" dirty="0"/>
              <a:t>年至</a:t>
            </a:r>
            <a:r>
              <a:rPr lang="en-US" altLang="zh-TW" dirty="0"/>
              <a:t>110</a:t>
            </a:r>
            <a:r>
              <a:rPr lang="zh-TW" altLang="en-US" dirty="0"/>
              <a:t>年間偵查機關偵結（含其他方式）案件數，自</a:t>
            </a:r>
            <a:r>
              <a:rPr lang="en-US" altLang="zh-TW" dirty="0"/>
              <a:t>11385</a:t>
            </a:r>
            <a:r>
              <a:rPr lang="zh-TW" altLang="en-US" dirty="0"/>
              <a:t>件成長至</a:t>
            </a:r>
            <a:r>
              <a:rPr lang="en-US" altLang="zh-TW" dirty="0"/>
              <a:t>21344</a:t>
            </a:r>
            <a:r>
              <a:rPr lang="zh-TW" altLang="en-US" dirty="0"/>
              <a:t>件。</a:t>
            </a:r>
            <a:endParaRPr lang="en-US" altLang="zh-TW" dirty="0"/>
          </a:p>
          <a:p>
            <a:pPr lvl="2"/>
            <a:r>
              <a:rPr lang="zh-TW" altLang="en-US" dirty="0"/>
              <a:t>因撤回或告訴不合法之不起訴處分僅終結案件之</a:t>
            </a:r>
            <a:r>
              <a:rPr lang="en-US" altLang="zh-TW" dirty="0"/>
              <a:t>4</a:t>
            </a:r>
            <a:r>
              <a:rPr lang="zh-TW" altLang="en-US" dirty="0"/>
              <a:t>分之</a:t>
            </a:r>
            <a:r>
              <a:rPr lang="en-US" altLang="zh-TW" dirty="0"/>
              <a:t>1</a:t>
            </a:r>
            <a:r>
              <a:rPr lang="zh-TW" altLang="en-US" dirty="0"/>
              <a:t>至</a:t>
            </a:r>
            <a:r>
              <a:rPr lang="en-US" altLang="zh-TW" dirty="0"/>
              <a:t>3</a:t>
            </a:r>
            <a:r>
              <a:rPr lang="zh-TW" altLang="en-US" dirty="0"/>
              <a:t>分之</a:t>
            </a:r>
            <a:r>
              <a:rPr lang="en-US" altLang="zh-TW" dirty="0"/>
              <a:t>1</a:t>
            </a:r>
            <a:r>
              <a:rPr lang="zh-TW" altLang="en-US" dirty="0"/>
              <a:t>（</a:t>
            </a:r>
            <a:r>
              <a:rPr lang="en-US" altLang="zh-TW" dirty="0"/>
              <a:t>110</a:t>
            </a:r>
            <a:r>
              <a:rPr lang="zh-TW" altLang="en-US" dirty="0"/>
              <a:t>年：</a:t>
            </a:r>
            <a:r>
              <a:rPr lang="en-US" altLang="zh-TW" dirty="0"/>
              <a:t>4561</a:t>
            </a:r>
            <a:r>
              <a:rPr lang="zh-TW" altLang="en-US" dirty="0"/>
              <a:t>件／</a:t>
            </a:r>
            <a:r>
              <a:rPr lang="en-US" altLang="zh-TW" dirty="0"/>
              <a:t>15461</a:t>
            </a:r>
            <a:r>
              <a:rPr lang="zh-TW" altLang="en-US" dirty="0"/>
              <a:t>件）；因其他原因（包含犯罪嫌疑不足）佔整體案件五成以上，僅有</a:t>
            </a:r>
            <a:r>
              <a:rPr lang="en-US" altLang="zh-TW" dirty="0"/>
              <a:t>7</a:t>
            </a:r>
            <a:r>
              <a:rPr lang="zh-TW" altLang="en-US" dirty="0"/>
              <a:t>分之</a:t>
            </a:r>
            <a:r>
              <a:rPr lang="en-US" altLang="zh-TW" dirty="0"/>
              <a:t>1</a:t>
            </a:r>
            <a:r>
              <a:rPr lang="zh-TW" altLang="en-US" dirty="0"/>
              <a:t>的案件起訴或聲請簡易判決處刑。</a:t>
            </a:r>
            <a:endParaRPr lang="en-US" altLang="zh-TW" dirty="0"/>
          </a:p>
          <a:p>
            <a:pPr lvl="1"/>
            <a:r>
              <a:rPr lang="zh-TW" altLang="en-US" dirty="0"/>
              <a:t>審理階段</a:t>
            </a:r>
            <a:endParaRPr lang="en-US" altLang="zh-TW" dirty="0"/>
          </a:p>
          <a:p>
            <a:pPr lvl="2"/>
            <a:r>
              <a:rPr lang="zh-TW" altLang="en-US" dirty="0"/>
              <a:t>案件從繫屬至審理整體平均時間拉長。</a:t>
            </a:r>
            <a:endParaRPr lang="en-US" altLang="zh-TW" dirty="0"/>
          </a:p>
          <a:p>
            <a:pPr lvl="2"/>
            <a:r>
              <a:rPr lang="zh-TW" altLang="en-US" dirty="0"/>
              <a:t>近</a:t>
            </a:r>
            <a:r>
              <a:rPr lang="en-US" altLang="zh-TW" dirty="0"/>
              <a:t>3</a:t>
            </a:r>
            <a:r>
              <a:rPr lang="zh-TW" altLang="en-US" dirty="0"/>
              <a:t>分之</a:t>
            </a:r>
            <a:r>
              <a:rPr lang="en-US" altLang="zh-TW" dirty="0"/>
              <a:t>1</a:t>
            </a:r>
            <a:r>
              <a:rPr lang="zh-TW" altLang="en-US" dirty="0"/>
              <a:t>的案件起訴或聲請簡易判決處刑後不起訴，實刑判決者固佔多數，但歷年認定犯罪嫌疑不足者，亦非絕無僅有。</a:t>
            </a:r>
            <a:endParaRPr lang="en-US" altLang="zh-TW" dirty="0"/>
          </a:p>
          <a:p>
            <a:pPr lvl="1"/>
            <a:r>
              <a:rPr lang="zh-TW" altLang="en-US" dirty="0"/>
              <a:t>偵查、審理時間總耗費時間及量能、當事人涉訟時間</a:t>
            </a:r>
            <a:r>
              <a:rPr lang="zh-TW" altLang="en-US" dirty="0" smtClean="0"/>
              <a:t>成本</a:t>
            </a:r>
            <a:r>
              <a:rPr lang="zh-TW" altLang="en-US" dirty="0"/>
              <a:t>較</a:t>
            </a:r>
            <a:r>
              <a:rPr lang="zh-TW" altLang="en-US" dirty="0" smtClean="0"/>
              <a:t>早期</a:t>
            </a:r>
            <a:r>
              <a:rPr lang="zh-TW" altLang="en-US" dirty="0"/>
              <a:t>為</a:t>
            </a:r>
            <a:r>
              <a:rPr lang="zh-TW" altLang="en-US" dirty="0" smtClean="0"/>
              <a:t>高</a:t>
            </a:r>
            <a:endParaRPr lang="en-US" altLang="zh-TW" dirty="0"/>
          </a:p>
          <a:p>
            <a:r>
              <a:rPr lang="zh-TW" altLang="en-US" dirty="0" smtClean="0"/>
              <a:t>偵查過程或審理過程可能高強度干預個人</a:t>
            </a:r>
            <a:r>
              <a:rPr lang="zh-TW" altLang="en-US" dirty="0"/>
              <a:t>及隱私</a:t>
            </a:r>
            <a:endParaRPr lang="en-US" altLang="zh-TW" dirty="0" smtClean="0"/>
          </a:p>
          <a:p>
            <a:pPr lvl="1"/>
            <a:r>
              <a:rPr lang="zh-TW" altLang="en-US" dirty="0"/>
              <a:t>搜索、扣押：搜索個人住宅（ </a:t>
            </a:r>
            <a:r>
              <a:rPr lang="en-US" altLang="zh-TW" dirty="0"/>
              <a:t>111</a:t>
            </a:r>
            <a:r>
              <a:rPr lang="zh-TW" altLang="en-US" dirty="0"/>
              <a:t>年度竹簡字第</a:t>
            </a:r>
            <a:r>
              <a:rPr lang="en-US" altLang="zh-TW" dirty="0"/>
              <a:t>1022</a:t>
            </a:r>
            <a:r>
              <a:rPr lang="zh-TW" altLang="en-US" dirty="0"/>
              <a:t>號）、扣押個人手機或</a:t>
            </a:r>
            <a:r>
              <a:rPr lang="zh-TW" altLang="en-US" dirty="0" smtClean="0"/>
              <a:t>電腦</a:t>
            </a:r>
            <a:r>
              <a:rPr lang="en-US" altLang="zh-TW" dirty="0" smtClean="0"/>
              <a:t>(</a:t>
            </a:r>
            <a:r>
              <a:rPr lang="zh-TW" altLang="en-US" dirty="0"/>
              <a:t>臺灣</a:t>
            </a:r>
            <a:r>
              <a:rPr lang="zh-TW" altLang="en-US" dirty="0" smtClean="0"/>
              <a:t>高等法院</a:t>
            </a:r>
            <a:r>
              <a:rPr lang="en-US" altLang="zh-TW" dirty="0" smtClean="0"/>
              <a:t>111</a:t>
            </a:r>
            <a:r>
              <a:rPr lang="zh-TW" altLang="en-US" dirty="0" smtClean="0"/>
              <a:t>年度</a:t>
            </a:r>
            <a:r>
              <a:rPr lang="zh-TW" altLang="en-US" dirty="0"/>
              <a:t>上易字</a:t>
            </a:r>
            <a:r>
              <a:rPr lang="zh-TW" altLang="en-US" dirty="0" smtClean="0"/>
              <a:t>第</a:t>
            </a:r>
            <a:r>
              <a:rPr lang="en-US" altLang="zh-TW" dirty="0" smtClean="0"/>
              <a:t>1671</a:t>
            </a:r>
            <a:r>
              <a:rPr lang="zh-TW" altLang="en-US" dirty="0" smtClean="0"/>
              <a:t>號</a:t>
            </a:r>
            <a:r>
              <a:rPr lang="zh-TW" altLang="en-US" dirty="0"/>
              <a:t>刑事判決</a:t>
            </a:r>
            <a:r>
              <a:rPr lang="en-US" altLang="zh-TW" dirty="0" smtClean="0"/>
              <a:t>)</a:t>
            </a:r>
          </a:p>
          <a:p>
            <a:pPr lvl="1"/>
            <a:r>
              <a:rPr lang="zh-TW" altLang="en-US" dirty="0" smtClean="0"/>
              <a:t>員警密錄器蒐證（士院</a:t>
            </a:r>
            <a:r>
              <a:rPr lang="en-US" altLang="zh-TW" dirty="0"/>
              <a:t>112</a:t>
            </a:r>
            <a:r>
              <a:rPr lang="zh-TW" altLang="en-US" dirty="0"/>
              <a:t>年度易字第</a:t>
            </a:r>
            <a:r>
              <a:rPr lang="en-US" altLang="zh-TW" dirty="0"/>
              <a:t>420</a:t>
            </a:r>
            <a:r>
              <a:rPr lang="zh-TW" altLang="en-US" dirty="0" smtClean="0"/>
              <a:t>號、橋院</a:t>
            </a:r>
            <a:r>
              <a:rPr lang="en-US" altLang="zh-TW" dirty="0" smtClean="0"/>
              <a:t>112</a:t>
            </a:r>
            <a:r>
              <a:rPr lang="zh-TW" altLang="en-US" dirty="0"/>
              <a:t>年度簡字第</a:t>
            </a:r>
            <a:r>
              <a:rPr lang="en-US" altLang="zh-TW" dirty="0"/>
              <a:t>2319</a:t>
            </a:r>
            <a:r>
              <a:rPr lang="zh-TW" altLang="en-US" dirty="0" smtClean="0"/>
              <a:t>號</a:t>
            </a:r>
            <a:r>
              <a:rPr lang="en-US" altLang="zh-TW" dirty="0" smtClean="0"/>
              <a:t>【</a:t>
            </a:r>
            <a:r>
              <a:rPr lang="zh-TW" altLang="en-US" dirty="0" smtClean="0"/>
              <a:t>實務大宗</a:t>
            </a:r>
            <a:r>
              <a:rPr lang="en-US" altLang="zh-TW" dirty="0" smtClean="0"/>
              <a:t>】</a:t>
            </a:r>
            <a:r>
              <a:rPr lang="zh-TW" altLang="en-US" dirty="0" smtClean="0"/>
              <a:t>）：現行法是否允許此種資訊自主權干預方式？</a:t>
            </a:r>
            <a:endParaRPr lang="en-US" altLang="zh-TW" dirty="0" smtClean="0"/>
          </a:p>
          <a:p>
            <a:pPr lvl="1"/>
            <a:r>
              <a:rPr lang="zh-TW" altLang="en-US" dirty="0" smtClean="0"/>
              <a:t>私人錄音取證（雄院</a:t>
            </a:r>
            <a:r>
              <a:rPr lang="en-US" altLang="zh-TW" dirty="0"/>
              <a:t>109 </a:t>
            </a:r>
            <a:r>
              <a:rPr lang="zh-TW" altLang="en-US" dirty="0"/>
              <a:t>年度易字</a:t>
            </a:r>
            <a:r>
              <a:rPr lang="zh-TW" altLang="en-US" dirty="0" smtClean="0"/>
              <a:t>第</a:t>
            </a:r>
            <a:r>
              <a:rPr lang="en-US" altLang="zh-TW" dirty="0" smtClean="0"/>
              <a:t>36</a:t>
            </a:r>
            <a:r>
              <a:rPr lang="zh-TW" altLang="en-US" dirty="0" smtClean="0"/>
              <a:t>號、新北院</a:t>
            </a:r>
            <a:r>
              <a:rPr lang="en-US" altLang="zh-TW" dirty="0" smtClean="0"/>
              <a:t>112</a:t>
            </a:r>
            <a:r>
              <a:rPr lang="zh-TW" altLang="en-US" dirty="0"/>
              <a:t>年度簡字第</a:t>
            </a:r>
            <a:r>
              <a:rPr lang="en-US" altLang="zh-TW" dirty="0"/>
              <a:t>445</a:t>
            </a:r>
            <a:r>
              <a:rPr lang="zh-TW" altLang="en-US" dirty="0" smtClean="0"/>
              <a:t>號、中院</a:t>
            </a:r>
            <a:r>
              <a:rPr lang="en-US" altLang="zh-TW" dirty="0" smtClean="0"/>
              <a:t>112</a:t>
            </a:r>
            <a:r>
              <a:rPr lang="zh-TW" altLang="en-US" dirty="0"/>
              <a:t>年度中簡字第</a:t>
            </a:r>
            <a:r>
              <a:rPr lang="en-US" altLang="zh-TW" dirty="0"/>
              <a:t>889</a:t>
            </a:r>
            <a:r>
              <a:rPr lang="zh-TW" altLang="en-US" dirty="0"/>
              <a:t>號</a:t>
            </a:r>
            <a:r>
              <a:rPr lang="zh-TW" altLang="en-US" dirty="0" smtClean="0"/>
              <a:t>）</a:t>
            </a:r>
            <a:endParaRPr lang="en-US" altLang="zh-TW" dirty="0" smtClean="0"/>
          </a:p>
          <a:p>
            <a:pPr lvl="1"/>
            <a:r>
              <a:rPr lang="zh-TW" altLang="en-US" dirty="0" smtClean="0"/>
              <a:t>欠缺相應立法設定制約機制，容許各種可能之刑事訴訟干預措施長驅直入立法者所界定之「微罪」</a:t>
            </a:r>
            <a:endParaRPr lang="en-US" altLang="zh-TW" dirty="0" smtClean="0"/>
          </a:p>
          <a:p>
            <a:pPr lvl="1"/>
            <a:endParaRPr lang="zh-TW" altLang="en-US" dirty="0"/>
          </a:p>
        </p:txBody>
      </p:sp>
    </p:spTree>
    <p:extLst>
      <p:ext uri="{BB962C8B-B14F-4D97-AF65-F5344CB8AC3E}">
        <p14:creationId xmlns:p14="http://schemas.microsoft.com/office/powerpoint/2010/main" val="3969281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違反比例原則</a:t>
            </a:r>
            <a:endParaRPr lang="zh-TW" altLang="en-US" dirty="0"/>
          </a:p>
        </p:txBody>
      </p:sp>
      <p:sp>
        <p:nvSpPr>
          <p:cNvPr id="3" name="內容版面配置區 2"/>
          <p:cNvSpPr>
            <a:spLocks noGrp="1"/>
          </p:cNvSpPr>
          <p:nvPr>
            <p:ph idx="1"/>
          </p:nvPr>
        </p:nvSpPr>
        <p:spPr/>
        <p:txBody>
          <a:bodyPr>
            <a:normAutofit fontScale="92500" lnSpcReduction="10000"/>
          </a:bodyPr>
          <a:lstStyle/>
          <a:p>
            <a:r>
              <a:rPr lang="zh-TW" altLang="en-US" dirty="0" smtClean="0"/>
              <a:t>干預指標不明確（欠缺事實依附關係），一般人容易動輒得咎</a:t>
            </a:r>
            <a:endParaRPr lang="en-US" altLang="zh-TW" dirty="0" smtClean="0"/>
          </a:p>
          <a:p>
            <a:pPr lvl="1"/>
            <a:r>
              <a:rPr lang="zh-TW" altLang="en-US" dirty="0" smtClean="0"/>
              <a:t>言論可能係在衝突場合產生，如果表意之前必須要逐字斟酌，對言論自由之保障尤其有害（</a:t>
            </a:r>
            <a:r>
              <a:rPr lang="de-DE" altLang="zh-TW" dirty="0" smtClean="0"/>
              <a:t>vgl.  </a:t>
            </a:r>
            <a:r>
              <a:rPr lang="en-US" altLang="zh-TW" dirty="0" err="1" smtClean="0"/>
              <a:t>BVerfG</a:t>
            </a:r>
            <a:r>
              <a:rPr lang="en-US" altLang="zh-TW" dirty="0" smtClean="0"/>
              <a:t>, </a:t>
            </a:r>
            <a:r>
              <a:rPr lang="de-DE" altLang="zh-TW" dirty="0" smtClean="0"/>
              <a:t>Beschluss </a:t>
            </a:r>
            <a:r>
              <a:rPr lang="de-DE" altLang="zh-TW" dirty="0"/>
              <a:t>vom 21. März 2022 - 1 BvR 2650/19, Rn. </a:t>
            </a:r>
            <a:r>
              <a:rPr lang="en-US" altLang="zh-TW" dirty="0" smtClean="0"/>
              <a:t>22</a:t>
            </a:r>
            <a:r>
              <a:rPr lang="zh-TW" altLang="en-US" dirty="0" smtClean="0"/>
              <a:t>）</a:t>
            </a:r>
            <a:endParaRPr lang="en-US" altLang="zh-TW" dirty="0" smtClean="0"/>
          </a:p>
          <a:p>
            <a:r>
              <a:rPr lang="zh-TW" altLang="en-US" dirty="0" smtClean="0"/>
              <a:t>非刑事制裁之選項</a:t>
            </a:r>
            <a:endParaRPr lang="en-US" altLang="zh-TW" dirty="0" smtClean="0"/>
          </a:p>
          <a:p>
            <a:pPr lvl="1"/>
            <a:r>
              <a:rPr lang="zh-TW" altLang="en-US" dirty="0"/>
              <a:t>具有其他傷害、冒犯屬性之</a:t>
            </a:r>
            <a:r>
              <a:rPr lang="zh-TW" altLang="en-US" dirty="0" smtClean="0"/>
              <a:t>言論制裁替代選擇：現行法仍</a:t>
            </a:r>
            <a:r>
              <a:rPr lang="zh-TW" altLang="en-US" dirty="0" smtClean="0"/>
              <a:t>有性騷擾言論及性騷擾防治法第</a:t>
            </a:r>
            <a:r>
              <a:rPr lang="en-US" altLang="zh-TW" dirty="0" smtClean="0"/>
              <a:t>26</a:t>
            </a:r>
            <a:r>
              <a:rPr lang="zh-TW" altLang="en-US" dirty="0" smtClean="0"/>
              <a:t>條</a:t>
            </a:r>
            <a:r>
              <a:rPr lang="en-US" altLang="zh-TW" dirty="0" smtClean="0"/>
              <a:t>【</a:t>
            </a:r>
            <a:r>
              <a:rPr lang="zh-TW" altLang="en-US" dirty="0" smtClean="0"/>
              <a:t>傷害屬性</a:t>
            </a:r>
            <a:r>
              <a:rPr lang="zh-TW" altLang="en-US" dirty="0"/>
              <a:t>、</a:t>
            </a:r>
            <a:r>
              <a:rPr lang="zh-TW" altLang="en-US" dirty="0" smtClean="0"/>
              <a:t>罰鍰</a:t>
            </a:r>
            <a:r>
              <a:rPr lang="en-US" altLang="zh-TW" dirty="0" smtClean="0"/>
              <a:t>】</a:t>
            </a:r>
            <a:r>
              <a:rPr lang="zh-TW" altLang="en-US" dirty="0" smtClean="0"/>
              <a:t>、社會秩序維護法第</a:t>
            </a:r>
            <a:r>
              <a:rPr lang="en-US" altLang="zh-TW" dirty="0" smtClean="0"/>
              <a:t>83</a:t>
            </a:r>
            <a:r>
              <a:rPr lang="zh-TW" altLang="en-US" dirty="0" smtClean="0"/>
              <a:t>條</a:t>
            </a:r>
            <a:r>
              <a:rPr lang="en-US" altLang="zh-TW" dirty="0" smtClean="0"/>
              <a:t>【</a:t>
            </a:r>
            <a:r>
              <a:rPr lang="zh-TW" altLang="en-US" dirty="0" smtClean="0"/>
              <a:t>冒犯屬性、罰鍰</a:t>
            </a:r>
            <a:r>
              <a:rPr lang="en-US" altLang="zh-TW" dirty="0" smtClean="0"/>
              <a:t>】</a:t>
            </a:r>
            <a:r>
              <a:rPr lang="zh-TW" altLang="en-US" dirty="0" smtClean="0"/>
              <a:t>之行政罰規定</a:t>
            </a:r>
            <a:endParaRPr lang="en-US" altLang="zh-TW" dirty="0"/>
          </a:p>
          <a:p>
            <a:pPr lvl="1"/>
            <a:r>
              <a:rPr lang="zh-TW" altLang="en-US" dirty="0" smtClean="0"/>
              <a:t>對於人格權及個人情感</a:t>
            </a:r>
            <a:r>
              <a:rPr lang="zh-TW" altLang="en-US" dirty="0" smtClean="0"/>
              <a:t>衝擊之保護替代選項：</a:t>
            </a:r>
            <a:r>
              <a:rPr lang="zh-TW" altLang="en-US" dirty="0" smtClean="0"/>
              <a:t>民事侵權行為同樣被認為具有威嚇或預防效果、武器對等之爭訟程序下有利於言論要旨所涉及價值判斷之全貌及不法性（但仰賴當事人之事證提出及舉證責任，比較釋字</a:t>
            </a:r>
            <a:r>
              <a:rPr lang="en-US" altLang="zh-TW" dirty="0" smtClean="0"/>
              <a:t>791</a:t>
            </a:r>
            <a:r>
              <a:rPr lang="zh-TW" altLang="en-US" dirty="0" smtClean="0"/>
              <a:t>以後之通姦罪侵權行為實務）</a:t>
            </a:r>
            <a:endParaRPr lang="en-US" altLang="zh-TW" dirty="0" smtClean="0"/>
          </a:p>
          <a:p>
            <a:r>
              <a:rPr lang="zh-TW" altLang="en-US" dirty="0" smtClean="0"/>
              <a:t>瑣事干預之必要性疑義</a:t>
            </a:r>
            <a:endParaRPr lang="en-US" altLang="zh-TW" dirty="0" smtClean="0"/>
          </a:p>
          <a:p>
            <a:pPr lvl="1"/>
            <a:r>
              <a:rPr lang="zh-TW" altLang="en-US" dirty="0" smtClean="0"/>
              <a:t>基於</a:t>
            </a:r>
            <a:r>
              <a:rPr lang="zh-TW" altLang="en-US" dirty="0"/>
              <a:t>刑法謙抑性原則，國家以刑罰制裁之違法行為，原則上應以侵害公益、具有反社會性之行為為限，而不應將損及個人感情且主要係私人間權利義務爭議之行為亦一概納入刑罰制裁</a:t>
            </a:r>
            <a:r>
              <a:rPr lang="zh-TW" altLang="en-US" dirty="0" smtClean="0"/>
              <a:t>範圍（釋字</a:t>
            </a:r>
            <a:r>
              <a:rPr lang="en-US" altLang="zh-TW" dirty="0" smtClean="0"/>
              <a:t>791</a:t>
            </a:r>
            <a:r>
              <a:rPr lang="zh-TW" altLang="en-US" dirty="0" smtClean="0"/>
              <a:t>解釋理由書段碼</a:t>
            </a:r>
            <a:r>
              <a:rPr lang="en-US" altLang="zh-TW" dirty="0" smtClean="0"/>
              <a:t>31</a:t>
            </a:r>
            <a:r>
              <a:rPr lang="zh-TW" altLang="en-US" dirty="0" smtClean="0"/>
              <a:t>）。</a:t>
            </a:r>
            <a:endParaRPr lang="en-US" altLang="zh-TW" dirty="0" smtClean="0"/>
          </a:p>
          <a:p>
            <a:endParaRPr lang="zh-TW" altLang="en-US" dirty="0"/>
          </a:p>
        </p:txBody>
      </p:sp>
    </p:spTree>
    <p:extLst>
      <p:ext uri="{BB962C8B-B14F-4D97-AF65-F5344CB8AC3E}">
        <p14:creationId xmlns:p14="http://schemas.microsoft.com/office/powerpoint/2010/main" val="2009659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a:xfrm>
            <a:off x="677334" y="2160589"/>
            <a:ext cx="8596668" cy="4592480"/>
          </a:xfrm>
        </p:spPr>
        <p:txBody>
          <a:bodyPr>
            <a:normAutofit/>
          </a:bodyPr>
          <a:lstStyle/>
          <a:p>
            <a:r>
              <a:rPr lang="zh-TW" altLang="en-US" dirty="0" smtClean="0"/>
              <a:t>刑法第</a:t>
            </a:r>
            <a:r>
              <a:rPr lang="en-US" altLang="zh-TW" dirty="0" smtClean="0"/>
              <a:t>309</a:t>
            </a:r>
            <a:r>
              <a:rPr lang="zh-TW" altLang="en-US" dirty="0" smtClean="0"/>
              <a:t>條過度</a:t>
            </a:r>
            <a:r>
              <a:rPr lang="zh-TW" altLang="en-US" dirty="0"/>
              <a:t>干預私人間之瑣事，然追求刑罰權實現之效益及實體正義與所投入</a:t>
            </a:r>
            <a:r>
              <a:rPr lang="zh-TW" altLang="en-US" dirty="0" smtClean="0"/>
              <a:t>之程序負擔、成本及國家司法資源耗費相比</a:t>
            </a:r>
            <a:r>
              <a:rPr lang="zh-TW" altLang="en-US" dirty="0"/>
              <a:t>，不成</a:t>
            </a:r>
            <a:r>
              <a:rPr lang="zh-TW" altLang="en-US" dirty="0" smtClean="0"/>
              <a:t>比例</a:t>
            </a:r>
            <a:endParaRPr lang="en-US" altLang="zh-TW" dirty="0" smtClean="0"/>
          </a:p>
          <a:p>
            <a:pPr lvl="1"/>
            <a:r>
              <a:rPr lang="zh-TW" altLang="en-US" dirty="0" smtClean="0"/>
              <a:t>追求制裁效益：</a:t>
            </a:r>
            <a:endParaRPr lang="en-US" altLang="zh-TW" dirty="0" smtClean="0"/>
          </a:p>
          <a:p>
            <a:pPr lvl="2"/>
            <a:r>
              <a:rPr lang="zh-TW" altLang="en-US" dirty="0" smtClean="0"/>
              <a:t>絕大部分均係罰金刑（</a:t>
            </a:r>
            <a:r>
              <a:rPr lang="en-US" altLang="zh-TW" dirty="0" smtClean="0"/>
              <a:t>9000</a:t>
            </a:r>
            <a:r>
              <a:rPr lang="zh-TW" altLang="en-US" dirty="0" smtClean="0"/>
              <a:t>元以下之低額，顯示高訴訟成本追求低刑事制裁需求）或易科罰金。</a:t>
            </a:r>
            <a:endParaRPr lang="en-US" altLang="zh-TW" dirty="0" smtClean="0"/>
          </a:p>
          <a:p>
            <a:pPr lvl="2"/>
            <a:r>
              <a:rPr lang="zh-TW" altLang="en-US" dirty="0"/>
              <a:t>部分被告無法繳錢，仍然入監</a:t>
            </a:r>
            <a:r>
              <a:rPr lang="zh-TW" altLang="en-US" dirty="0" smtClean="0"/>
              <a:t>執行：並非確實使最嚴重犯罪始受到相應具有人身自由拘束之刑罰制裁效果，而係取決於被告資力。</a:t>
            </a:r>
            <a:endParaRPr lang="en-US" altLang="zh-TW" dirty="0" smtClean="0"/>
          </a:p>
          <a:p>
            <a:pPr lvl="2"/>
            <a:r>
              <a:rPr lang="zh-TW" altLang="en-US" dirty="0" smtClean="0"/>
              <a:t>當前</a:t>
            </a:r>
            <a:r>
              <a:rPr lang="zh-TW" altLang="en-US" dirty="0"/>
              <a:t>社會人際衝突增加導致案件激增，獲判有罪之人數並非</a:t>
            </a:r>
            <a:r>
              <a:rPr lang="zh-TW" altLang="en-US" dirty="0" smtClean="0"/>
              <a:t>少數：看</a:t>
            </a:r>
            <a:r>
              <a:rPr lang="zh-TW" altLang="en-US" dirty="0"/>
              <a:t>不出有</a:t>
            </a:r>
            <a:r>
              <a:rPr lang="zh-TW" altLang="en-US" dirty="0" smtClean="0"/>
              <a:t>什麼消極一般或積極一般預防成效。</a:t>
            </a:r>
            <a:endParaRPr lang="en-US" altLang="zh-TW" dirty="0"/>
          </a:p>
          <a:p>
            <a:pPr lvl="1"/>
            <a:r>
              <a:rPr lang="zh-TW" altLang="en-US" dirty="0" smtClean="0"/>
              <a:t>追求制裁招致之負面效應</a:t>
            </a:r>
            <a:endParaRPr lang="en-US" altLang="zh-TW" dirty="0" smtClean="0"/>
          </a:p>
          <a:p>
            <a:pPr lvl="2"/>
            <a:r>
              <a:rPr lang="zh-TW" altLang="en-US" dirty="0" smtClean="0"/>
              <a:t>刑事</a:t>
            </a:r>
            <a:r>
              <a:rPr lang="zh-TW" altLang="en-US" dirty="0"/>
              <a:t>程序中潛在之濫訴風險（統計資料中以偵查機關以「其他方式」結案之比例不</a:t>
            </a:r>
            <a:r>
              <a:rPr lang="zh-TW" altLang="en-US" dirty="0" smtClean="0"/>
              <a:t>低，除可能告訴不合法外，顯有可能有濫訴、不明確指摘之問題，</a:t>
            </a:r>
            <a:r>
              <a:rPr lang="en-US" altLang="zh-TW" dirty="0"/>
              <a:t>110</a:t>
            </a:r>
            <a:r>
              <a:rPr lang="zh-TW" altLang="en-US" dirty="0"/>
              <a:t>年</a:t>
            </a:r>
            <a:r>
              <a:rPr lang="en-US" altLang="zh-TW" dirty="0"/>
              <a:t>3062</a:t>
            </a:r>
            <a:r>
              <a:rPr lang="zh-TW" altLang="en-US" dirty="0"/>
              <a:t>件）</a:t>
            </a:r>
            <a:endParaRPr lang="en-US" altLang="zh-TW" dirty="0"/>
          </a:p>
          <a:p>
            <a:pPr lvl="2"/>
            <a:r>
              <a:rPr lang="zh-TW" altLang="en-US" dirty="0"/>
              <a:t>以刑逼民（刑事附帶</a:t>
            </a:r>
            <a:r>
              <a:rPr lang="zh-TW" altLang="en-US" dirty="0" smtClean="0"/>
              <a:t>民事訴訟；偵查中佔</a:t>
            </a:r>
            <a:r>
              <a:rPr lang="en-US" altLang="zh-TW" dirty="0" smtClean="0"/>
              <a:t>2-3</a:t>
            </a:r>
            <a:r>
              <a:rPr lang="zh-TW" altLang="en-US" dirty="0" smtClean="0"/>
              <a:t>成、起訴後又佔</a:t>
            </a:r>
            <a:r>
              <a:rPr lang="en-US" altLang="zh-TW" dirty="0" smtClean="0"/>
              <a:t>2-3</a:t>
            </a:r>
            <a:r>
              <a:rPr lang="zh-TW" altLang="en-US" dirty="0" smtClean="0"/>
              <a:t>成，多數可解為和解、調解後撤告了事）</a:t>
            </a:r>
            <a:endParaRPr lang="en-US" altLang="zh-TW" dirty="0" smtClean="0"/>
          </a:p>
          <a:p>
            <a:pPr lvl="2"/>
            <a:r>
              <a:rPr lang="zh-TW" altLang="en-US" dirty="0" smtClean="0"/>
              <a:t>被告過程中之程序負擔</a:t>
            </a:r>
            <a:endParaRPr lang="en-US" altLang="zh-TW" dirty="0"/>
          </a:p>
          <a:p>
            <a:pPr marL="0" indent="0">
              <a:buNone/>
            </a:pPr>
            <a:endParaRPr lang="zh-TW" altLang="en-US" dirty="0"/>
          </a:p>
        </p:txBody>
      </p:sp>
    </p:spTree>
    <p:extLst>
      <p:ext uri="{BB962C8B-B14F-4D97-AF65-F5344CB8AC3E}">
        <p14:creationId xmlns:p14="http://schemas.microsoft.com/office/powerpoint/2010/main" val="3250213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r>
              <a:rPr lang="zh-TW" altLang="en-US" dirty="0" smtClean="0"/>
              <a:t>公政公約一般性意見第</a:t>
            </a:r>
            <a:r>
              <a:rPr lang="en-US" altLang="zh-TW" dirty="0" smtClean="0"/>
              <a:t>34</a:t>
            </a:r>
            <a:r>
              <a:rPr lang="zh-TW" altLang="en-US" dirty="0" smtClean="0"/>
              <a:t>號</a:t>
            </a:r>
            <a:endParaRPr lang="en-US" altLang="zh-TW" dirty="0" smtClean="0"/>
          </a:p>
          <a:p>
            <a:pPr lvl="1"/>
            <a:r>
              <a:rPr lang="zh-TW" altLang="en-US" dirty="0" smtClean="0"/>
              <a:t>締約國</a:t>
            </a:r>
            <a:r>
              <a:rPr lang="zh-TW" altLang="en-US" dirty="0"/>
              <a:t>應注意避免採取過度懲罰性的措施及</a:t>
            </a:r>
            <a:r>
              <a:rPr lang="zh-TW" altLang="en-US" dirty="0" smtClean="0"/>
              <a:t>處罰</a:t>
            </a:r>
            <a:r>
              <a:rPr lang="zh-TW" altLang="en-US" dirty="0" smtClean="0"/>
              <a:t>。</a:t>
            </a:r>
            <a:endParaRPr lang="en-US" altLang="zh-TW" dirty="0" smtClean="0"/>
          </a:p>
          <a:p>
            <a:pPr lvl="1"/>
            <a:r>
              <a:rPr lang="zh-TW" altLang="en-US" dirty="0" smtClean="0"/>
              <a:t>締約國</a:t>
            </a:r>
            <a:r>
              <a:rPr lang="zh-TW" altLang="en-US" dirty="0"/>
              <a:t>應考量對誹謗行為免除刑事處罰</a:t>
            </a:r>
            <a:r>
              <a:rPr lang="zh-TW" altLang="en-US" dirty="0" smtClean="0"/>
              <a:t>，並且</a:t>
            </a:r>
            <a:r>
              <a:rPr lang="zh-TW" altLang="en-US" dirty="0"/>
              <a:t>在任何情況下，只認可在最</a:t>
            </a:r>
            <a:r>
              <a:rPr lang="zh-TW" altLang="en-US" dirty="0" smtClean="0"/>
              <a:t>嚴重</a:t>
            </a:r>
            <a:r>
              <a:rPr lang="zh-TW" altLang="en-US" dirty="0"/>
              <a:t>案件中適用刑法，監禁絕不是適當的處罰。不允許締約國對人提出刑事</a:t>
            </a:r>
            <a:r>
              <a:rPr lang="zh-TW" altLang="en-US" dirty="0" smtClean="0"/>
              <a:t>誹謗</a:t>
            </a:r>
            <a:r>
              <a:rPr lang="zh-TW" altLang="en-US" dirty="0"/>
              <a:t>控訴卻不立即進行審判。此做法令人恐懼，會不當地限制相關人員及其</a:t>
            </a:r>
            <a:r>
              <a:rPr lang="zh-TW" altLang="en-US" dirty="0" smtClean="0"/>
              <a:t>他人</a:t>
            </a:r>
            <a:r>
              <a:rPr lang="zh-TW" altLang="en-US" dirty="0"/>
              <a:t>行使言論</a:t>
            </a:r>
            <a:r>
              <a:rPr lang="zh-TW" altLang="en-US" dirty="0" smtClean="0"/>
              <a:t>自由。</a:t>
            </a:r>
            <a:endParaRPr lang="en-US" altLang="zh-TW" dirty="0" smtClean="0"/>
          </a:p>
          <a:p>
            <a:pPr lvl="1"/>
            <a:r>
              <a:rPr lang="zh-TW" altLang="en-US" dirty="0"/>
              <a:t>類似考量</a:t>
            </a:r>
            <a:r>
              <a:rPr lang="zh-TW" altLang="en-US" dirty="0" smtClean="0"/>
              <a:t>在公然侮辱同樣也有必要斟酌</a:t>
            </a:r>
            <a:r>
              <a:rPr lang="en-US" altLang="zh-TW" dirty="0" smtClean="0">
                <a:sym typeface="Wingdings" panose="05000000000000000000" pitchFamily="2" charset="2"/>
              </a:rPr>
              <a:t></a:t>
            </a:r>
            <a:r>
              <a:rPr lang="zh-TW" altLang="en-US" dirty="0" smtClean="0">
                <a:sym typeface="Wingdings" panose="05000000000000000000" pitchFamily="2" charset="2"/>
              </a:rPr>
              <a:t>維持短期自由刑是否還站得住腳</a:t>
            </a:r>
            <a:r>
              <a:rPr lang="zh-TW" altLang="en-US" dirty="0" smtClean="0">
                <a:sym typeface="Wingdings" panose="05000000000000000000" pitchFamily="2" charset="2"/>
              </a:rPr>
              <a:t>？</a:t>
            </a:r>
            <a:endParaRPr lang="en-US" altLang="zh-TW" dirty="0" smtClean="0">
              <a:sym typeface="Wingdings" panose="05000000000000000000" pitchFamily="2" charset="2"/>
            </a:endParaRPr>
          </a:p>
          <a:p>
            <a:r>
              <a:rPr lang="zh-TW" altLang="en-US" dirty="0">
                <a:sym typeface="Wingdings" panose="05000000000000000000" pitchFamily="2" charset="2"/>
              </a:rPr>
              <a:t>行為形式</a:t>
            </a:r>
            <a:r>
              <a:rPr lang="zh-TW" altLang="en-US" dirty="0" smtClean="0">
                <a:sym typeface="Wingdings" panose="05000000000000000000" pitchFamily="2" charset="2"/>
              </a:rPr>
              <a:t>及媒介形式之差異</a:t>
            </a:r>
            <a:endParaRPr lang="en-US" altLang="zh-TW" dirty="0" smtClean="0">
              <a:sym typeface="Wingdings" panose="05000000000000000000" pitchFamily="2" charset="2"/>
            </a:endParaRPr>
          </a:p>
          <a:p>
            <a:pPr lvl="1"/>
            <a:r>
              <a:rPr lang="zh-TW" altLang="en-US" dirty="0">
                <a:sym typeface="Wingdings" panose="05000000000000000000" pitchFamily="2" charset="2"/>
              </a:rPr>
              <a:t>解釋</a:t>
            </a:r>
            <a:r>
              <a:rPr lang="zh-TW" altLang="en-US" dirty="0" smtClean="0">
                <a:sym typeface="Wingdings" panose="05000000000000000000" pitchFamily="2" charset="2"/>
              </a:rPr>
              <a:t>論及刑事偵查事實面如何踐行之實然面問題，不影響應然面之違憲審查判斷因素</a:t>
            </a:r>
            <a:endParaRPr lang="en-US" altLang="zh-TW" dirty="0" smtClean="0">
              <a:sym typeface="Wingdings" panose="05000000000000000000" pitchFamily="2" charset="2"/>
            </a:endParaRPr>
          </a:p>
          <a:p>
            <a:pPr marL="57150" indent="0">
              <a:buNone/>
            </a:pPr>
            <a:endParaRPr lang="en-US" altLang="zh-TW" dirty="0" smtClean="0"/>
          </a:p>
          <a:p>
            <a:pPr marL="457200" lvl="1" indent="0">
              <a:buNone/>
            </a:pPr>
            <a:endParaRPr lang="zh-TW" altLang="en-US" dirty="0"/>
          </a:p>
        </p:txBody>
      </p:sp>
    </p:spTree>
    <p:extLst>
      <p:ext uri="{BB962C8B-B14F-4D97-AF65-F5344CB8AC3E}">
        <p14:creationId xmlns:p14="http://schemas.microsoft.com/office/powerpoint/2010/main" val="3851631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限縮可能性？</a:t>
            </a:r>
            <a:endParaRPr lang="zh-TW" altLang="en-US" dirty="0"/>
          </a:p>
        </p:txBody>
      </p:sp>
      <p:sp>
        <p:nvSpPr>
          <p:cNvPr id="3" name="內容版面配置區 2"/>
          <p:cNvSpPr>
            <a:spLocks noGrp="1"/>
          </p:cNvSpPr>
          <p:nvPr>
            <p:ph idx="1"/>
          </p:nvPr>
        </p:nvSpPr>
        <p:spPr/>
        <p:txBody>
          <a:bodyPr/>
          <a:lstStyle/>
          <a:p>
            <a:r>
              <a:rPr lang="zh-TW" altLang="en-US" dirty="0" smtClean="0"/>
              <a:t>公然侮辱與其他過激型言論之差異</a:t>
            </a:r>
            <a:endParaRPr lang="en-US" altLang="zh-TW" dirty="0" smtClean="0"/>
          </a:p>
          <a:p>
            <a:pPr lvl="1"/>
            <a:r>
              <a:rPr lang="zh-TW" altLang="en-US" dirty="0"/>
              <a:t>仇恨性</a:t>
            </a:r>
            <a:r>
              <a:rPr lang="zh-TW" altLang="en-US" dirty="0" smtClean="0"/>
              <a:t>言論</a:t>
            </a:r>
            <a:endParaRPr lang="en-US" altLang="zh-TW" dirty="0" smtClean="0"/>
          </a:p>
          <a:p>
            <a:pPr lvl="1"/>
            <a:r>
              <a:rPr lang="zh-TW" altLang="en-US" dirty="0"/>
              <a:t>挑釁性</a:t>
            </a:r>
            <a:r>
              <a:rPr lang="zh-TW" altLang="en-US" dirty="0" smtClean="0"/>
              <a:t>言論</a:t>
            </a:r>
            <a:endParaRPr lang="en-US" altLang="zh-TW" dirty="0" smtClean="0"/>
          </a:p>
          <a:p>
            <a:r>
              <a:rPr lang="zh-TW" altLang="en-US" dirty="0"/>
              <a:t>不宜以其他欠缺操作性定義之標準限縮</a:t>
            </a:r>
            <a:r>
              <a:rPr lang="zh-TW" altLang="en-US" dirty="0" smtClean="0"/>
              <a:t>侮辱</a:t>
            </a:r>
            <a:endParaRPr lang="en-US" altLang="zh-TW" dirty="0" smtClean="0"/>
          </a:p>
          <a:p>
            <a:endParaRPr lang="en-US" altLang="zh-TW" dirty="0" smtClean="0"/>
          </a:p>
          <a:p>
            <a:r>
              <a:rPr lang="zh-TW" altLang="en-US" dirty="0"/>
              <a:t>其他</a:t>
            </a:r>
            <a:r>
              <a:rPr lang="zh-TW" altLang="en-US" dirty="0" smtClean="0"/>
              <a:t>：欠缺明確性之綜合判斷？</a:t>
            </a:r>
            <a:endParaRPr lang="en-US" altLang="zh-TW" dirty="0" smtClean="0"/>
          </a:p>
          <a:p>
            <a:pPr marL="0" indent="0">
              <a:buNone/>
            </a:pPr>
            <a:endParaRPr lang="en-US" altLang="zh-TW" dirty="0" smtClean="0"/>
          </a:p>
          <a:p>
            <a:pPr marL="0" indent="0">
              <a:buNone/>
            </a:pPr>
            <a:endParaRPr lang="en-US" altLang="zh-TW" dirty="0"/>
          </a:p>
        </p:txBody>
      </p:sp>
    </p:spTree>
    <p:extLst>
      <p:ext uri="{BB962C8B-B14F-4D97-AF65-F5344CB8AC3E}">
        <p14:creationId xmlns:p14="http://schemas.microsoft.com/office/powerpoint/2010/main" val="2310388228"/>
      </p:ext>
    </p:extLst>
  </p:cSld>
  <p:clrMapOvr>
    <a:masterClrMapping/>
  </p:clrMapOvr>
</p:sld>
</file>

<file path=ppt/theme/theme1.xml><?xml version="1.0" encoding="utf-8"?>
<a:theme xmlns:a="http://schemas.openxmlformats.org/drawingml/2006/main" name="多面向">
  <a:themeElements>
    <a:clrScheme name="多面向">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多面向">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多面向">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881</TotalTime>
  <Words>1842</Words>
  <Application>Microsoft Office PowerPoint</Application>
  <PresentationFormat>寬螢幕</PresentationFormat>
  <Paragraphs>80</Paragraphs>
  <Slides>10</Slides>
  <Notes>0</Notes>
  <HiddenSlides>0</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10</vt:i4>
      </vt:variant>
    </vt:vector>
  </HeadingPairs>
  <TitlesOfParts>
    <vt:vector size="16" baseType="lpstr">
      <vt:lpstr>微軟正黑體</vt:lpstr>
      <vt:lpstr>Arial</vt:lpstr>
      <vt:lpstr>Trebuchet MS</vt:lpstr>
      <vt:lpstr>Wingdings</vt:lpstr>
      <vt:lpstr>Wingdings 3</vt:lpstr>
      <vt:lpstr>多面向</vt:lpstr>
      <vt:lpstr>公然侮辱罪之法規範憲法審查</vt:lpstr>
      <vt:lpstr>公然侮辱罪之合憲性審查架構</vt:lpstr>
      <vt:lpstr>PowerPoint 簡報</vt:lpstr>
      <vt:lpstr>明確性問題</vt:lpstr>
      <vt:lpstr>公然侮辱罪之刑事制裁及刑事訴追</vt:lpstr>
      <vt:lpstr>PowerPoint 簡報</vt:lpstr>
      <vt:lpstr>違反比例原則</vt:lpstr>
      <vt:lpstr>PowerPoint 簡報</vt:lpstr>
      <vt:lpstr>PowerPoint 簡報</vt:lpstr>
      <vt:lpstr>限縮可能性？</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公然侮辱罪之法規範憲法審查</dc:title>
  <dc:creator>user</dc:creator>
  <cp:lastModifiedBy>user</cp:lastModifiedBy>
  <cp:revision>65</cp:revision>
  <dcterms:created xsi:type="dcterms:W3CDTF">2023-12-23T16:40:55Z</dcterms:created>
  <dcterms:modified xsi:type="dcterms:W3CDTF">2023-12-25T00:44:46Z</dcterms:modified>
</cp:coreProperties>
</file>