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782" r:id="rId2"/>
  </p:sldMasterIdLst>
  <p:notesMasterIdLst>
    <p:notesMasterId r:id="rId17"/>
  </p:notesMasterIdLst>
  <p:handoutMasterIdLst>
    <p:handoutMasterId r:id="rId18"/>
  </p:handoutMasterIdLst>
  <p:sldIdLst>
    <p:sldId id="269" r:id="rId3"/>
    <p:sldId id="260" r:id="rId4"/>
    <p:sldId id="315" r:id="rId5"/>
    <p:sldId id="338" r:id="rId6"/>
    <p:sldId id="263" r:id="rId7"/>
    <p:sldId id="340" r:id="rId8"/>
    <p:sldId id="341" r:id="rId9"/>
    <p:sldId id="342" r:id="rId10"/>
    <p:sldId id="339" r:id="rId11"/>
    <p:sldId id="345" r:id="rId12"/>
    <p:sldId id="347" r:id="rId13"/>
    <p:sldId id="343" r:id="rId14"/>
    <p:sldId id="258" r:id="rId15"/>
    <p:sldId id="353" r:id="rId16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reepiker" initials="F" lastIdx="1" clrIdx="0">
    <p:extLst>
      <p:ext uri="{19B8F6BF-5375-455C-9EA6-DF929625EA0E}">
        <p15:presenceInfo xmlns:p15="http://schemas.microsoft.com/office/powerpoint/2012/main" userId="Freepiker" providerId="None"/>
      </p:ext>
    </p:extLst>
  </p:cmAuthor>
  <p:cmAuthor id="2" name="User" initials="U" lastIdx="4" clrIdx="1">
    <p:extLst>
      <p:ext uri="{19B8F6BF-5375-455C-9EA6-DF929625EA0E}">
        <p15:presenceInfo xmlns:p15="http://schemas.microsoft.com/office/powerpoint/2012/main" userId="User" providerId="None"/>
      </p:ext>
    </p:extLst>
  </p:cmAuthor>
  <p:cmAuthor id="3" name="劉怡婷" initials="劉怡婷" lastIdx="2" clrIdx="2">
    <p:extLst>
      <p:ext uri="{19B8F6BF-5375-455C-9EA6-DF929625EA0E}">
        <p15:presenceInfo xmlns:p15="http://schemas.microsoft.com/office/powerpoint/2012/main" userId="S-1-5-21-348651901-4118955271-3989848957-4349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700"/>
    <a:srgbClr val="680000"/>
    <a:srgbClr val="993300"/>
    <a:srgbClr val="FFCC99"/>
    <a:srgbClr val="FFCC66"/>
    <a:srgbClr val="FF9966"/>
    <a:srgbClr val="CC6600"/>
    <a:srgbClr val="FF9933"/>
    <a:srgbClr val="EBD099"/>
    <a:srgbClr val="99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6338" autoAdjust="0"/>
  </p:normalViewPr>
  <p:slideViewPr>
    <p:cSldViewPr snapToGrid="0" snapToObjects="1">
      <p:cViewPr varScale="1">
        <p:scale>
          <a:sx n="101" d="100"/>
          <a:sy n="101" d="100"/>
        </p:scale>
        <p:origin x="114" y="34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80" d="100"/>
          <a:sy n="80" d="100"/>
        </p:scale>
        <p:origin x="316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A6214C-DEF0-4F3B-94CD-EBC78CEAC80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9B143E7-4368-4509-9705-3B4914DA1929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刑法第</a:t>
          </a:r>
          <a:r>
            <a: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140</a:t>
          </a:r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條之立法目的係為維護公務執行順利，並非藉由刑事處罰箝制言論或助長威權官僚文化</a:t>
          </a:r>
        </a:p>
      </dgm:t>
    </dgm:pt>
    <dgm:pt modelId="{75B575D8-142B-4C5E-939D-CAE765FDD3C9}" type="parTrans" cxnId="{795D234F-9F35-42E0-A5EE-9F57CEF5C5EE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3D47803-0E35-4B60-B6C9-174FD62D0B2D}" type="sibTrans" cxnId="{795D234F-9F35-42E0-A5EE-9F57CEF5C5EE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5724F5B-398E-4B0B-9D20-C0F552794D80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本條已限縮處罰範圍，以平衡言論自由與公共利益之維護</a:t>
          </a:r>
        </a:p>
      </dgm:t>
    </dgm:pt>
    <dgm:pt modelId="{65F61FAA-0A07-421F-A4AF-75D0E7C73548}" type="parTrans" cxnId="{626A4A66-8981-454C-968D-58B2FA247030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E64130F-A027-4707-81C2-51630D324074}" type="sibTrans" cxnId="{626A4A66-8981-454C-968D-58B2FA247030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A06AC26-9E6E-4514-B596-A778C63ED823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刑法第</a:t>
          </a:r>
          <a:r>
            <a: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140</a:t>
          </a:r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條「不禁止」民眾批判、評論公務員或職務</a:t>
          </a:r>
        </a:p>
      </dgm:t>
    </dgm:pt>
    <dgm:pt modelId="{91DB950C-D557-4C35-8956-82B18AAD0F02}" type="parTrans" cxnId="{C37C2A17-B046-4F4F-AF5E-E15EA029FA83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B160428-870C-42F9-B622-323FC32B3849}" type="sibTrans" cxnId="{C37C2A17-B046-4F4F-AF5E-E15EA029FA83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E03F1BC-744C-4D18-8EC9-0378D4949646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對公務員及職務之侮辱性言論，屬於低價值言論，應做寬鬆審查</a:t>
          </a:r>
        </a:p>
      </dgm:t>
    </dgm:pt>
    <dgm:pt modelId="{EE9D67AB-7E6D-421C-B78D-7527D6B96DF0}" type="parTrans" cxnId="{6C1EF529-90F5-498D-A7DB-04FBEE805500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084BE4F-C167-4FEC-B9D5-4C68F6DFA950}" type="sibTrans" cxnId="{6C1EF529-90F5-498D-A7DB-04FBEE805500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119F04D-3A14-4BAA-BC58-B85251D8C59B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透過「當場」、「依法執行職務」、「公然」等構成要件限縮處罰範圍</a:t>
          </a:r>
        </a:p>
      </dgm:t>
    </dgm:pt>
    <dgm:pt modelId="{9C8C34F7-5628-4F4C-8673-6BCC701E562E}" type="parTrans" cxnId="{FA432746-8CEA-4AE6-A837-F5DF31E954F8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BD236F0-9213-4EE5-9AA7-26247726CA5E}" type="sibTrans" cxnId="{FA432746-8CEA-4AE6-A837-F5DF31E954F8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198A673-DF86-43EA-B668-7789EB05BAFD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個案若非無端謾罵，屬於評論範圍，並不當然構成侮辱公務員罪</a:t>
          </a:r>
        </a:p>
      </dgm:t>
    </dgm:pt>
    <dgm:pt modelId="{ACB62487-FC73-4FA5-9B45-BF2078055A5B}" type="parTrans" cxnId="{8CADDB9D-AD69-4C00-BA1B-0D1521232D1E}">
      <dgm:prSet/>
      <dgm:spPr/>
      <dgm:t>
        <a:bodyPr/>
        <a:lstStyle/>
        <a:p>
          <a:endParaRPr lang="zh-TW" altLang="en-US"/>
        </a:p>
      </dgm:t>
    </dgm:pt>
    <dgm:pt modelId="{0DD5B7EC-316A-4A99-9DC0-E74BDCAE24C7}" type="sibTrans" cxnId="{8CADDB9D-AD69-4C00-BA1B-0D1521232D1E}">
      <dgm:prSet/>
      <dgm:spPr/>
      <dgm:t>
        <a:bodyPr/>
        <a:lstStyle/>
        <a:p>
          <a:endParaRPr lang="zh-TW" altLang="en-US"/>
        </a:p>
      </dgm:t>
    </dgm:pt>
    <dgm:pt modelId="{D0A349F0-BA7F-4090-BCA5-BB1A48CEFDA8}" type="pres">
      <dgm:prSet presAssocID="{CEA6214C-DEF0-4F3B-94CD-EBC78CEAC80E}" presName="linear" presStyleCnt="0">
        <dgm:presLayoutVars>
          <dgm:dir/>
          <dgm:animLvl val="lvl"/>
          <dgm:resizeHandles val="exact"/>
        </dgm:presLayoutVars>
      </dgm:prSet>
      <dgm:spPr/>
    </dgm:pt>
    <dgm:pt modelId="{7EB76817-0E53-4121-8121-5688C9599924}" type="pres">
      <dgm:prSet presAssocID="{7A06AC26-9E6E-4514-B596-A778C63ED823}" presName="parentLin" presStyleCnt="0"/>
      <dgm:spPr/>
    </dgm:pt>
    <dgm:pt modelId="{83CDD5C4-E496-4233-8A5A-881BE3930211}" type="pres">
      <dgm:prSet presAssocID="{7A06AC26-9E6E-4514-B596-A778C63ED823}" presName="parentLeftMargin" presStyleLbl="node1" presStyleIdx="0" presStyleCnt="2"/>
      <dgm:spPr/>
    </dgm:pt>
    <dgm:pt modelId="{B0662130-B05C-4D17-AEF2-4BF015203EDA}" type="pres">
      <dgm:prSet presAssocID="{7A06AC26-9E6E-4514-B596-A778C63ED823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99E16D30-A7EA-43F4-8814-FBAC491C98EB}" type="pres">
      <dgm:prSet presAssocID="{7A06AC26-9E6E-4514-B596-A778C63ED823}" presName="negativeSpace" presStyleCnt="0"/>
      <dgm:spPr/>
    </dgm:pt>
    <dgm:pt modelId="{4602F493-5F72-4BAC-BC39-1D9876353582}" type="pres">
      <dgm:prSet presAssocID="{7A06AC26-9E6E-4514-B596-A778C63ED823}" presName="childText" presStyleLbl="conFgAcc1" presStyleIdx="0" presStyleCnt="2">
        <dgm:presLayoutVars>
          <dgm:bulletEnabled val="1"/>
        </dgm:presLayoutVars>
      </dgm:prSet>
      <dgm:spPr/>
    </dgm:pt>
    <dgm:pt modelId="{D1A93C78-6A61-4966-AEBA-C5C91F05E149}" type="pres">
      <dgm:prSet presAssocID="{EB160428-870C-42F9-B622-323FC32B3849}" presName="spaceBetweenRectangles" presStyleCnt="0"/>
      <dgm:spPr/>
    </dgm:pt>
    <dgm:pt modelId="{26C209D8-08BA-4E7D-8A62-52A7CE5D8458}" type="pres">
      <dgm:prSet presAssocID="{A5724F5B-398E-4B0B-9D20-C0F552794D80}" presName="parentLin" presStyleCnt="0"/>
      <dgm:spPr/>
    </dgm:pt>
    <dgm:pt modelId="{A0EA0E45-25D9-4351-BC9C-45FA3FFC9D99}" type="pres">
      <dgm:prSet presAssocID="{A5724F5B-398E-4B0B-9D20-C0F552794D80}" presName="parentLeftMargin" presStyleLbl="node1" presStyleIdx="0" presStyleCnt="2"/>
      <dgm:spPr/>
    </dgm:pt>
    <dgm:pt modelId="{E0124054-475A-46C7-9940-73601C3964A5}" type="pres">
      <dgm:prSet presAssocID="{A5724F5B-398E-4B0B-9D20-C0F552794D80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18B694DE-D3CD-4803-BE15-A063CD34665F}" type="pres">
      <dgm:prSet presAssocID="{A5724F5B-398E-4B0B-9D20-C0F552794D80}" presName="negativeSpace" presStyleCnt="0"/>
      <dgm:spPr/>
    </dgm:pt>
    <dgm:pt modelId="{12F60555-E341-44E0-B24F-D585B28A1F85}" type="pres">
      <dgm:prSet presAssocID="{A5724F5B-398E-4B0B-9D20-C0F552794D80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C37C2A17-B046-4F4F-AF5E-E15EA029FA83}" srcId="{CEA6214C-DEF0-4F3B-94CD-EBC78CEAC80E}" destId="{7A06AC26-9E6E-4514-B596-A778C63ED823}" srcOrd="0" destOrd="0" parTransId="{91DB950C-D557-4C35-8956-82B18AAD0F02}" sibTransId="{EB160428-870C-42F9-B622-323FC32B3849}"/>
    <dgm:cxn modelId="{6C1EF529-90F5-498D-A7DB-04FBEE805500}" srcId="{7A06AC26-9E6E-4514-B596-A778C63ED823}" destId="{BE03F1BC-744C-4D18-8EC9-0378D4949646}" srcOrd="1" destOrd="0" parTransId="{EE9D67AB-7E6D-421C-B78D-7527D6B96DF0}" sibTransId="{9084BE4F-C167-4FEC-B9D5-4C68F6DFA950}"/>
    <dgm:cxn modelId="{0D7CC832-6350-4874-9CA9-FDFD7DD911B3}" type="presOf" srcId="{7A06AC26-9E6E-4514-B596-A778C63ED823}" destId="{83CDD5C4-E496-4233-8A5A-881BE3930211}" srcOrd="0" destOrd="0" presId="urn:microsoft.com/office/officeart/2005/8/layout/list1"/>
    <dgm:cxn modelId="{FA432746-8CEA-4AE6-A837-F5DF31E954F8}" srcId="{A5724F5B-398E-4B0B-9D20-C0F552794D80}" destId="{D119F04D-3A14-4BAA-BC58-B85251D8C59B}" srcOrd="0" destOrd="0" parTransId="{9C8C34F7-5628-4F4C-8673-6BCC701E562E}" sibTransId="{0BD236F0-9213-4EE5-9AA7-26247726CA5E}"/>
    <dgm:cxn modelId="{626A4A66-8981-454C-968D-58B2FA247030}" srcId="{CEA6214C-DEF0-4F3B-94CD-EBC78CEAC80E}" destId="{A5724F5B-398E-4B0B-9D20-C0F552794D80}" srcOrd="1" destOrd="0" parTransId="{65F61FAA-0A07-421F-A4AF-75D0E7C73548}" sibTransId="{7E64130F-A027-4707-81C2-51630D324074}"/>
    <dgm:cxn modelId="{795D234F-9F35-42E0-A5EE-9F57CEF5C5EE}" srcId="{7A06AC26-9E6E-4514-B596-A778C63ED823}" destId="{29B143E7-4368-4509-9705-3B4914DA1929}" srcOrd="0" destOrd="0" parTransId="{75B575D8-142B-4C5E-939D-CAE765FDD3C9}" sibTransId="{73D47803-0E35-4B60-B6C9-174FD62D0B2D}"/>
    <dgm:cxn modelId="{DD53B582-9355-4EA4-98DD-D72A8426A7B7}" type="presOf" srcId="{A5724F5B-398E-4B0B-9D20-C0F552794D80}" destId="{A0EA0E45-25D9-4351-BC9C-45FA3FFC9D99}" srcOrd="0" destOrd="0" presId="urn:microsoft.com/office/officeart/2005/8/layout/list1"/>
    <dgm:cxn modelId="{885FA78B-7301-4A84-8D68-060501D01E8E}" type="presOf" srcId="{CEA6214C-DEF0-4F3B-94CD-EBC78CEAC80E}" destId="{D0A349F0-BA7F-4090-BCA5-BB1A48CEFDA8}" srcOrd="0" destOrd="0" presId="urn:microsoft.com/office/officeart/2005/8/layout/list1"/>
    <dgm:cxn modelId="{29A3E890-D565-4BF0-974E-71CF4382C3C9}" type="presOf" srcId="{3198A673-DF86-43EA-B668-7789EB05BAFD}" destId="{12F60555-E341-44E0-B24F-D585B28A1F85}" srcOrd="0" destOrd="1" presId="urn:microsoft.com/office/officeart/2005/8/layout/list1"/>
    <dgm:cxn modelId="{5AB6C79D-FD49-478A-9D9D-942644F4459F}" type="presOf" srcId="{BE03F1BC-744C-4D18-8EC9-0378D4949646}" destId="{4602F493-5F72-4BAC-BC39-1D9876353582}" srcOrd="0" destOrd="1" presId="urn:microsoft.com/office/officeart/2005/8/layout/list1"/>
    <dgm:cxn modelId="{8CADDB9D-AD69-4C00-BA1B-0D1521232D1E}" srcId="{A5724F5B-398E-4B0B-9D20-C0F552794D80}" destId="{3198A673-DF86-43EA-B668-7789EB05BAFD}" srcOrd="1" destOrd="0" parTransId="{ACB62487-FC73-4FA5-9B45-BF2078055A5B}" sibTransId="{0DD5B7EC-316A-4A99-9DC0-E74BDCAE24C7}"/>
    <dgm:cxn modelId="{BC6946AF-86A3-47A6-B356-470E8E148C8D}" type="presOf" srcId="{D119F04D-3A14-4BAA-BC58-B85251D8C59B}" destId="{12F60555-E341-44E0-B24F-D585B28A1F85}" srcOrd="0" destOrd="0" presId="urn:microsoft.com/office/officeart/2005/8/layout/list1"/>
    <dgm:cxn modelId="{4B7563BD-BCCD-429E-8E87-086D7115149F}" type="presOf" srcId="{7A06AC26-9E6E-4514-B596-A778C63ED823}" destId="{B0662130-B05C-4D17-AEF2-4BF015203EDA}" srcOrd="1" destOrd="0" presId="urn:microsoft.com/office/officeart/2005/8/layout/list1"/>
    <dgm:cxn modelId="{F20DB9ED-4187-4DC7-917C-70DE6B87D361}" type="presOf" srcId="{A5724F5B-398E-4B0B-9D20-C0F552794D80}" destId="{E0124054-475A-46C7-9940-73601C3964A5}" srcOrd="1" destOrd="0" presId="urn:microsoft.com/office/officeart/2005/8/layout/list1"/>
    <dgm:cxn modelId="{7E83B4F7-4DA9-4A3E-9F52-171EBACC33FD}" type="presOf" srcId="{29B143E7-4368-4509-9705-3B4914DA1929}" destId="{4602F493-5F72-4BAC-BC39-1D9876353582}" srcOrd="0" destOrd="0" presId="urn:microsoft.com/office/officeart/2005/8/layout/list1"/>
    <dgm:cxn modelId="{DC989231-7318-477A-B252-1B348B5E9EE8}" type="presParOf" srcId="{D0A349F0-BA7F-4090-BCA5-BB1A48CEFDA8}" destId="{7EB76817-0E53-4121-8121-5688C9599924}" srcOrd="0" destOrd="0" presId="urn:microsoft.com/office/officeart/2005/8/layout/list1"/>
    <dgm:cxn modelId="{C0DCFD84-563E-4947-9D22-05FCA87EEBB5}" type="presParOf" srcId="{7EB76817-0E53-4121-8121-5688C9599924}" destId="{83CDD5C4-E496-4233-8A5A-881BE3930211}" srcOrd="0" destOrd="0" presId="urn:microsoft.com/office/officeart/2005/8/layout/list1"/>
    <dgm:cxn modelId="{2243026E-8004-4317-ABB5-88ECB26A9D92}" type="presParOf" srcId="{7EB76817-0E53-4121-8121-5688C9599924}" destId="{B0662130-B05C-4D17-AEF2-4BF015203EDA}" srcOrd="1" destOrd="0" presId="urn:microsoft.com/office/officeart/2005/8/layout/list1"/>
    <dgm:cxn modelId="{A790BFBC-F42D-4961-9A47-6705550D6575}" type="presParOf" srcId="{D0A349F0-BA7F-4090-BCA5-BB1A48CEFDA8}" destId="{99E16D30-A7EA-43F4-8814-FBAC491C98EB}" srcOrd="1" destOrd="0" presId="urn:microsoft.com/office/officeart/2005/8/layout/list1"/>
    <dgm:cxn modelId="{1996EB2A-5279-4FE8-9301-A1070740CBAC}" type="presParOf" srcId="{D0A349F0-BA7F-4090-BCA5-BB1A48CEFDA8}" destId="{4602F493-5F72-4BAC-BC39-1D9876353582}" srcOrd="2" destOrd="0" presId="urn:microsoft.com/office/officeart/2005/8/layout/list1"/>
    <dgm:cxn modelId="{9DB3CFA5-5A89-46DC-9140-C49FBB6EA745}" type="presParOf" srcId="{D0A349F0-BA7F-4090-BCA5-BB1A48CEFDA8}" destId="{D1A93C78-6A61-4966-AEBA-C5C91F05E149}" srcOrd="3" destOrd="0" presId="urn:microsoft.com/office/officeart/2005/8/layout/list1"/>
    <dgm:cxn modelId="{285848B8-C2FF-4023-A778-7EF0FB1D60C3}" type="presParOf" srcId="{D0A349F0-BA7F-4090-BCA5-BB1A48CEFDA8}" destId="{26C209D8-08BA-4E7D-8A62-52A7CE5D8458}" srcOrd="4" destOrd="0" presId="urn:microsoft.com/office/officeart/2005/8/layout/list1"/>
    <dgm:cxn modelId="{F8BD1C0A-0CB9-4EC1-B60E-F9D023E6031F}" type="presParOf" srcId="{26C209D8-08BA-4E7D-8A62-52A7CE5D8458}" destId="{A0EA0E45-25D9-4351-BC9C-45FA3FFC9D99}" srcOrd="0" destOrd="0" presId="urn:microsoft.com/office/officeart/2005/8/layout/list1"/>
    <dgm:cxn modelId="{11054CA7-8B4E-46FF-86A3-6C711CD238A5}" type="presParOf" srcId="{26C209D8-08BA-4E7D-8A62-52A7CE5D8458}" destId="{E0124054-475A-46C7-9940-73601C3964A5}" srcOrd="1" destOrd="0" presId="urn:microsoft.com/office/officeart/2005/8/layout/list1"/>
    <dgm:cxn modelId="{17E29A0E-724E-4722-8DC8-99C7F0C209ED}" type="presParOf" srcId="{D0A349F0-BA7F-4090-BCA5-BB1A48CEFDA8}" destId="{18B694DE-D3CD-4803-BE15-A063CD34665F}" srcOrd="5" destOrd="0" presId="urn:microsoft.com/office/officeart/2005/8/layout/list1"/>
    <dgm:cxn modelId="{F3615516-E10B-42E2-A9AC-18533F4DAFB7}" type="presParOf" srcId="{D0A349F0-BA7F-4090-BCA5-BB1A48CEFDA8}" destId="{12F60555-E341-44E0-B24F-D585B28A1F85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EA6214C-DEF0-4F3B-94CD-EBC78CEAC80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29B143E7-4368-4509-9705-3B4914DA1929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刑法第</a:t>
          </a:r>
          <a:r>
            <a: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140</a:t>
          </a:r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條之立法目的係為維護公務執行順利，並非藉由刑事處罰箝制言論或助長威權官僚文化</a:t>
          </a:r>
        </a:p>
      </dgm:t>
    </dgm:pt>
    <dgm:pt modelId="{75B575D8-142B-4C5E-939D-CAE765FDD3C9}" type="parTrans" cxnId="{795D234F-9F35-42E0-A5EE-9F57CEF5C5EE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3D47803-0E35-4B60-B6C9-174FD62D0B2D}" type="sibTrans" cxnId="{795D234F-9F35-42E0-A5EE-9F57CEF5C5EE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5724F5B-398E-4B0B-9D20-C0F552794D80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本條已限縮處罰範圍，以平衡言論自由與公共利益之維護</a:t>
          </a:r>
        </a:p>
      </dgm:t>
    </dgm:pt>
    <dgm:pt modelId="{65F61FAA-0A07-421F-A4AF-75D0E7C73548}" type="parTrans" cxnId="{626A4A66-8981-454C-968D-58B2FA247030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E64130F-A027-4707-81C2-51630D324074}" type="sibTrans" cxnId="{626A4A66-8981-454C-968D-58B2FA247030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A06AC26-9E6E-4514-B596-A778C63ED823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刑法第</a:t>
          </a:r>
          <a:r>
            <a: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140</a:t>
          </a:r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條「不禁止」民眾批判、評論公務員或職務</a:t>
          </a:r>
        </a:p>
      </dgm:t>
    </dgm:pt>
    <dgm:pt modelId="{91DB950C-D557-4C35-8956-82B18AAD0F02}" type="parTrans" cxnId="{C37C2A17-B046-4F4F-AF5E-E15EA029FA83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B160428-870C-42F9-B622-323FC32B3849}" type="sibTrans" cxnId="{C37C2A17-B046-4F4F-AF5E-E15EA029FA83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E03F1BC-744C-4D18-8EC9-0378D4949646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對公務員及職務之侮辱性言論，屬於低價值言論，不應受到高密度保護</a:t>
          </a:r>
        </a:p>
      </dgm:t>
    </dgm:pt>
    <dgm:pt modelId="{EE9D67AB-7E6D-421C-B78D-7527D6B96DF0}" type="parTrans" cxnId="{6C1EF529-90F5-498D-A7DB-04FBEE805500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084BE4F-C167-4FEC-B9D5-4C68F6DFA950}" type="sibTrans" cxnId="{6C1EF529-90F5-498D-A7DB-04FBEE805500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119F04D-3A14-4BAA-BC58-B85251D8C59B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透過「當場」、「依法執行職務」、「公然」等構成要件限縮處罰範圍</a:t>
          </a:r>
        </a:p>
      </dgm:t>
    </dgm:pt>
    <dgm:pt modelId="{9C8C34F7-5628-4F4C-8673-6BCC701E562E}" type="parTrans" cxnId="{FA432746-8CEA-4AE6-A837-F5DF31E954F8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BD236F0-9213-4EE5-9AA7-26247726CA5E}" type="sibTrans" cxnId="{FA432746-8CEA-4AE6-A837-F5DF31E954F8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198A673-DF86-43EA-B668-7789EB05BAFD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個案若非無端謾罵，屬於評論範圍，並不當然構成侮辱公務員罪</a:t>
          </a:r>
        </a:p>
      </dgm:t>
    </dgm:pt>
    <dgm:pt modelId="{ACB62487-FC73-4FA5-9B45-BF2078055A5B}" type="parTrans" cxnId="{8CADDB9D-AD69-4C00-BA1B-0D1521232D1E}">
      <dgm:prSet/>
      <dgm:spPr/>
      <dgm:t>
        <a:bodyPr/>
        <a:lstStyle/>
        <a:p>
          <a:endParaRPr lang="zh-TW" altLang="en-US"/>
        </a:p>
      </dgm:t>
    </dgm:pt>
    <dgm:pt modelId="{0DD5B7EC-316A-4A99-9DC0-E74BDCAE24C7}" type="sibTrans" cxnId="{8CADDB9D-AD69-4C00-BA1B-0D1521232D1E}">
      <dgm:prSet/>
      <dgm:spPr/>
      <dgm:t>
        <a:bodyPr/>
        <a:lstStyle/>
        <a:p>
          <a:endParaRPr lang="zh-TW" altLang="en-US"/>
        </a:p>
      </dgm:t>
    </dgm:pt>
    <dgm:pt modelId="{D0A349F0-BA7F-4090-BCA5-BB1A48CEFDA8}" type="pres">
      <dgm:prSet presAssocID="{CEA6214C-DEF0-4F3B-94CD-EBC78CEAC80E}" presName="linear" presStyleCnt="0">
        <dgm:presLayoutVars>
          <dgm:dir/>
          <dgm:animLvl val="lvl"/>
          <dgm:resizeHandles val="exact"/>
        </dgm:presLayoutVars>
      </dgm:prSet>
      <dgm:spPr/>
    </dgm:pt>
    <dgm:pt modelId="{7EB76817-0E53-4121-8121-5688C9599924}" type="pres">
      <dgm:prSet presAssocID="{7A06AC26-9E6E-4514-B596-A778C63ED823}" presName="parentLin" presStyleCnt="0"/>
      <dgm:spPr/>
    </dgm:pt>
    <dgm:pt modelId="{83CDD5C4-E496-4233-8A5A-881BE3930211}" type="pres">
      <dgm:prSet presAssocID="{7A06AC26-9E6E-4514-B596-A778C63ED823}" presName="parentLeftMargin" presStyleLbl="node1" presStyleIdx="0" presStyleCnt="2"/>
      <dgm:spPr/>
    </dgm:pt>
    <dgm:pt modelId="{B0662130-B05C-4D17-AEF2-4BF015203EDA}" type="pres">
      <dgm:prSet presAssocID="{7A06AC26-9E6E-4514-B596-A778C63ED823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99E16D30-A7EA-43F4-8814-FBAC491C98EB}" type="pres">
      <dgm:prSet presAssocID="{7A06AC26-9E6E-4514-B596-A778C63ED823}" presName="negativeSpace" presStyleCnt="0"/>
      <dgm:spPr/>
    </dgm:pt>
    <dgm:pt modelId="{4602F493-5F72-4BAC-BC39-1D9876353582}" type="pres">
      <dgm:prSet presAssocID="{7A06AC26-9E6E-4514-B596-A778C63ED823}" presName="childText" presStyleLbl="conFgAcc1" presStyleIdx="0" presStyleCnt="2">
        <dgm:presLayoutVars>
          <dgm:bulletEnabled val="1"/>
        </dgm:presLayoutVars>
      </dgm:prSet>
      <dgm:spPr/>
    </dgm:pt>
    <dgm:pt modelId="{D1A93C78-6A61-4966-AEBA-C5C91F05E149}" type="pres">
      <dgm:prSet presAssocID="{EB160428-870C-42F9-B622-323FC32B3849}" presName="spaceBetweenRectangles" presStyleCnt="0"/>
      <dgm:spPr/>
    </dgm:pt>
    <dgm:pt modelId="{26C209D8-08BA-4E7D-8A62-52A7CE5D8458}" type="pres">
      <dgm:prSet presAssocID="{A5724F5B-398E-4B0B-9D20-C0F552794D80}" presName="parentLin" presStyleCnt="0"/>
      <dgm:spPr/>
    </dgm:pt>
    <dgm:pt modelId="{A0EA0E45-25D9-4351-BC9C-45FA3FFC9D99}" type="pres">
      <dgm:prSet presAssocID="{A5724F5B-398E-4B0B-9D20-C0F552794D80}" presName="parentLeftMargin" presStyleLbl="node1" presStyleIdx="0" presStyleCnt="2"/>
      <dgm:spPr/>
    </dgm:pt>
    <dgm:pt modelId="{E0124054-475A-46C7-9940-73601C3964A5}" type="pres">
      <dgm:prSet presAssocID="{A5724F5B-398E-4B0B-9D20-C0F552794D80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18B694DE-D3CD-4803-BE15-A063CD34665F}" type="pres">
      <dgm:prSet presAssocID="{A5724F5B-398E-4B0B-9D20-C0F552794D80}" presName="negativeSpace" presStyleCnt="0"/>
      <dgm:spPr/>
    </dgm:pt>
    <dgm:pt modelId="{12F60555-E341-44E0-B24F-D585B28A1F85}" type="pres">
      <dgm:prSet presAssocID="{A5724F5B-398E-4B0B-9D20-C0F552794D80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C37C2A17-B046-4F4F-AF5E-E15EA029FA83}" srcId="{CEA6214C-DEF0-4F3B-94CD-EBC78CEAC80E}" destId="{7A06AC26-9E6E-4514-B596-A778C63ED823}" srcOrd="0" destOrd="0" parTransId="{91DB950C-D557-4C35-8956-82B18AAD0F02}" sibTransId="{EB160428-870C-42F9-B622-323FC32B3849}"/>
    <dgm:cxn modelId="{6C1EF529-90F5-498D-A7DB-04FBEE805500}" srcId="{7A06AC26-9E6E-4514-B596-A778C63ED823}" destId="{BE03F1BC-744C-4D18-8EC9-0378D4949646}" srcOrd="1" destOrd="0" parTransId="{EE9D67AB-7E6D-421C-B78D-7527D6B96DF0}" sibTransId="{9084BE4F-C167-4FEC-B9D5-4C68F6DFA950}"/>
    <dgm:cxn modelId="{0D7CC832-6350-4874-9CA9-FDFD7DD911B3}" type="presOf" srcId="{7A06AC26-9E6E-4514-B596-A778C63ED823}" destId="{83CDD5C4-E496-4233-8A5A-881BE3930211}" srcOrd="0" destOrd="0" presId="urn:microsoft.com/office/officeart/2005/8/layout/list1"/>
    <dgm:cxn modelId="{FA432746-8CEA-4AE6-A837-F5DF31E954F8}" srcId="{A5724F5B-398E-4B0B-9D20-C0F552794D80}" destId="{D119F04D-3A14-4BAA-BC58-B85251D8C59B}" srcOrd="0" destOrd="0" parTransId="{9C8C34F7-5628-4F4C-8673-6BCC701E562E}" sibTransId="{0BD236F0-9213-4EE5-9AA7-26247726CA5E}"/>
    <dgm:cxn modelId="{626A4A66-8981-454C-968D-58B2FA247030}" srcId="{CEA6214C-DEF0-4F3B-94CD-EBC78CEAC80E}" destId="{A5724F5B-398E-4B0B-9D20-C0F552794D80}" srcOrd="1" destOrd="0" parTransId="{65F61FAA-0A07-421F-A4AF-75D0E7C73548}" sibTransId="{7E64130F-A027-4707-81C2-51630D324074}"/>
    <dgm:cxn modelId="{795D234F-9F35-42E0-A5EE-9F57CEF5C5EE}" srcId="{7A06AC26-9E6E-4514-B596-A778C63ED823}" destId="{29B143E7-4368-4509-9705-3B4914DA1929}" srcOrd="0" destOrd="0" parTransId="{75B575D8-142B-4C5E-939D-CAE765FDD3C9}" sibTransId="{73D47803-0E35-4B60-B6C9-174FD62D0B2D}"/>
    <dgm:cxn modelId="{DD53B582-9355-4EA4-98DD-D72A8426A7B7}" type="presOf" srcId="{A5724F5B-398E-4B0B-9D20-C0F552794D80}" destId="{A0EA0E45-25D9-4351-BC9C-45FA3FFC9D99}" srcOrd="0" destOrd="0" presId="urn:microsoft.com/office/officeart/2005/8/layout/list1"/>
    <dgm:cxn modelId="{885FA78B-7301-4A84-8D68-060501D01E8E}" type="presOf" srcId="{CEA6214C-DEF0-4F3B-94CD-EBC78CEAC80E}" destId="{D0A349F0-BA7F-4090-BCA5-BB1A48CEFDA8}" srcOrd="0" destOrd="0" presId="urn:microsoft.com/office/officeart/2005/8/layout/list1"/>
    <dgm:cxn modelId="{29A3E890-D565-4BF0-974E-71CF4382C3C9}" type="presOf" srcId="{3198A673-DF86-43EA-B668-7789EB05BAFD}" destId="{12F60555-E341-44E0-B24F-D585B28A1F85}" srcOrd="0" destOrd="1" presId="urn:microsoft.com/office/officeart/2005/8/layout/list1"/>
    <dgm:cxn modelId="{5AB6C79D-FD49-478A-9D9D-942644F4459F}" type="presOf" srcId="{BE03F1BC-744C-4D18-8EC9-0378D4949646}" destId="{4602F493-5F72-4BAC-BC39-1D9876353582}" srcOrd="0" destOrd="1" presId="urn:microsoft.com/office/officeart/2005/8/layout/list1"/>
    <dgm:cxn modelId="{8CADDB9D-AD69-4C00-BA1B-0D1521232D1E}" srcId="{A5724F5B-398E-4B0B-9D20-C0F552794D80}" destId="{3198A673-DF86-43EA-B668-7789EB05BAFD}" srcOrd="1" destOrd="0" parTransId="{ACB62487-FC73-4FA5-9B45-BF2078055A5B}" sibTransId="{0DD5B7EC-316A-4A99-9DC0-E74BDCAE24C7}"/>
    <dgm:cxn modelId="{BC6946AF-86A3-47A6-B356-470E8E148C8D}" type="presOf" srcId="{D119F04D-3A14-4BAA-BC58-B85251D8C59B}" destId="{12F60555-E341-44E0-B24F-D585B28A1F85}" srcOrd="0" destOrd="0" presId="urn:microsoft.com/office/officeart/2005/8/layout/list1"/>
    <dgm:cxn modelId="{4B7563BD-BCCD-429E-8E87-086D7115149F}" type="presOf" srcId="{7A06AC26-9E6E-4514-B596-A778C63ED823}" destId="{B0662130-B05C-4D17-AEF2-4BF015203EDA}" srcOrd="1" destOrd="0" presId="urn:microsoft.com/office/officeart/2005/8/layout/list1"/>
    <dgm:cxn modelId="{F20DB9ED-4187-4DC7-917C-70DE6B87D361}" type="presOf" srcId="{A5724F5B-398E-4B0B-9D20-C0F552794D80}" destId="{E0124054-475A-46C7-9940-73601C3964A5}" srcOrd="1" destOrd="0" presId="urn:microsoft.com/office/officeart/2005/8/layout/list1"/>
    <dgm:cxn modelId="{7E83B4F7-4DA9-4A3E-9F52-171EBACC33FD}" type="presOf" srcId="{29B143E7-4368-4509-9705-3B4914DA1929}" destId="{4602F493-5F72-4BAC-BC39-1D9876353582}" srcOrd="0" destOrd="0" presId="urn:microsoft.com/office/officeart/2005/8/layout/list1"/>
    <dgm:cxn modelId="{DC989231-7318-477A-B252-1B348B5E9EE8}" type="presParOf" srcId="{D0A349F0-BA7F-4090-BCA5-BB1A48CEFDA8}" destId="{7EB76817-0E53-4121-8121-5688C9599924}" srcOrd="0" destOrd="0" presId="urn:microsoft.com/office/officeart/2005/8/layout/list1"/>
    <dgm:cxn modelId="{C0DCFD84-563E-4947-9D22-05FCA87EEBB5}" type="presParOf" srcId="{7EB76817-0E53-4121-8121-5688C9599924}" destId="{83CDD5C4-E496-4233-8A5A-881BE3930211}" srcOrd="0" destOrd="0" presId="urn:microsoft.com/office/officeart/2005/8/layout/list1"/>
    <dgm:cxn modelId="{2243026E-8004-4317-ABB5-88ECB26A9D92}" type="presParOf" srcId="{7EB76817-0E53-4121-8121-5688C9599924}" destId="{B0662130-B05C-4D17-AEF2-4BF015203EDA}" srcOrd="1" destOrd="0" presId="urn:microsoft.com/office/officeart/2005/8/layout/list1"/>
    <dgm:cxn modelId="{A790BFBC-F42D-4961-9A47-6705550D6575}" type="presParOf" srcId="{D0A349F0-BA7F-4090-BCA5-BB1A48CEFDA8}" destId="{99E16D30-A7EA-43F4-8814-FBAC491C98EB}" srcOrd="1" destOrd="0" presId="urn:microsoft.com/office/officeart/2005/8/layout/list1"/>
    <dgm:cxn modelId="{1996EB2A-5279-4FE8-9301-A1070740CBAC}" type="presParOf" srcId="{D0A349F0-BA7F-4090-BCA5-BB1A48CEFDA8}" destId="{4602F493-5F72-4BAC-BC39-1D9876353582}" srcOrd="2" destOrd="0" presId="urn:microsoft.com/office/officeart/2005/8/layout/list1"/>
    <dgm:cxn modelId="{9DB3CFA5-5A89-46DC-9140-C49FBB6EA745}" type="presParOf" srcId="{D0A349F0-BA7F-4090-BCA5-BB1A48CEFDA8}" destId="{D1A93C78-6A61-4966-AEBA-C5C91F05E149}" srcOrd="3" destOrd="0" presId="urn:microsoft.com/office/officeart/2005/8/layout/list1"/>
    <dgm:cxn modelId="{285848B8-C2FF-4023-A778-7EF0FB1D60C3}" type="presParOf" srcId="{D0A349F0-BA7F-4090-BCA5-BB1A48CEFDA8}" destId="{26C209D8-08BA-4E7D-8A62-52A7CE5D8458}" srcOrd="4" destOrd="0" presId="urn:microsoft.com/office/officeart/2005/8/layout/list1"/>
    <dgm:cxn modelId="{F8BD1C0A-0CB9-4EC1-B60E-F9D023E6031F}" type="presParOf" srcId="{26C209D8-08BA-4E7D-8A62-52A7CE5D8458}" destId="{A0EA0E45-25D9-4351-BC9C-45FA3FFC9D99}" srcOrd="0" destOrd="0" presId="urn:microsoft.com/office/officeart/2005/8/layout/list1"/>
    <dgm:cxn modelId="{11054CA7-8B4E-46FF-86A3-6C711CD238A5}" type="presParOf" srcId="{26C209D8-08BA-4E7D-8A62-52A7CE5D8458}" destId="{E0124054-475A-46C7-9940-73601C3964A5}" srcOrd="1" destOrd="0" presId="urn:microsoft.com/office/officeart/2005/8/layout/list1"/>
    <dgm:cxn modelId="{17E29A0E-724E-4722-8DC8-99C7F0C209ED}" type="presParOf" srcId="{D0A349F0-BA7F-4090-BCA5-BB1A48CEFDA8}" destId="{18B694DE-D3CD-4803-BE15-A063CD34665F}" srcOrd="5" destOrd="0" presId="urn:microsoft.com/office/officeart/2005/8/layout/list1"/>
    <dgm:cxn modelId="{F3615516-E10B-42E2-A9AC-18533F4DAFB7}" type="presParOf" srcId="{D0A349F0-BA7F-4090-BCA5-BB1A48CEFDA8}" destId="{12F60555-E341-44E0-B24F-D585B28A1F85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0974C51-5B10-43A9-B140-6B022FA56E6A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A6518D9F-FADC-4720-AA4D-AB1EBF2B588B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民事與刑事並非互斥關係</a:t>
          </a:r>
        </a:p>
      </dgm:t>
    </dgm:pt>
    <dgm:pt modelId="{8CC4C482-CBE4-45F2-9C05-0EB83E624B18}" type="parTrans" cxnId="{93ECD512-9D15-48E9-B8B9-DF5741383647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5EDDA1C-0772-4728-B04C-40D3AA389E22}" type="sibTrans" cxnId="{93ECD512-9D15-48E9-B8B9-DF5741383647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CD16390-2237-44F5-B7E8-2DD4E7B1DA48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新加坡、法國均有類似我國刑法第</a:t>
          </a:r>
          <a:r>
            <a: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140</a:t>
          </a:r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條之立法</a:t>
          </a:r>
        </a:p>
      </dgm:t>
    </dgm:pt>
    <dgm:pt modelId="{F698FF18-548C-4688-8401-C56DB83049A8}" type="parTrans" cxnId="{8966CF90-5872-4407-B8BE-CC60EF60C1B8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07F4F65-85C9-4B28-892C-B5EC86D552FE}" type="sibTrans" cxnId="{8966CF90-5872-4407-B8BE-CC60EF60C1B8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500C4BE-E2B7-472E-9848-C52343CC3024}">
      <dgm:prSet phldrT="[文字]"/>
      <dgm:spPr/>
      <dgm:t>
        <a:bodyPr/>
        <a:lstStyle/>
        <a:p>
          <a:r>
            <a:rPr lang="zh-TW" alt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縱容對公務員依法執行職務的侮辱行為，就是放任對公權力的挑釁</a:t>
          </a:r>
        </a:p>
      </dgm:t>
    </dgm:pt>
    <dgm:pt modelId="{72230572-54EB-486D-BA17-D92FE8B5801E}" type="parTrans" cxnId="{455B8CE5-B060-4943-ADF8-DD4681FCE416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B2DE942-41E4-497B-A80A-4EAB53D3509C}" type="sibTrans" cxnId="{455B8CE5-B060-4943-ADF8-DD4681FCE416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8350C7B-D40D-44C5-8B87-5428C0A4BF0E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並非只保障公務員個人名譽法益，更攸關公務員執法嚴正性及公權力實現</a:t>
          </a:r>
        </a:p>
      </dgm:t>
    </dgm:pt>
    <dgm:pt modelId="{7E122F03-0182-4DF4-975E-522FD590A861}" type="parTrans" cxnId="{A42D35EE-E4ED-4655-872F-6B7608D90B4B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A3108B7-25E6-4F63-A46A-1966A85B7D5C}" type="sibTrans" cxnId="{A42D35EE-E4ED-4655-872F-6B7608D90B4B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0887CD3-FE88-461B-829A-B25293F1FD24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以何種手段確保公務執行的順利，在合乎憲法基本原則下，應尊重立法政策選擇。</a:t>
          </a:r>
        </a:p>
      </dgm:t>
    </dgm:pt>
    <dgm:pt modelId="{62D20876-2E6C-42CD-A887-DC23D53612D7}" type="parTrans" cxnId="{69A90075-59D1-4676-BC4E-0C352781CE67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E6A2BA8-02D9-4904-B242-FB17D073600A}" type="sibTrans" cxnId="{69A90075-59D1-4676-BC4E-0C352781CE67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EACEEDB-3B61-4592-8D0F-94C29811C7D5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對公務員依法執行職務造成負面影響</a:t>
          </a:r>
        </a:p>
      </dgm:t>
    </dgm:pt>
    <dgm:pt modelId="{97A7260F-4223-42AD-BA2F-D82FCDB0697D}" type="parTrans" cxnId="{6408C42D-6315-459C-A5D9-47ADF17F98D4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23C2114-5EE0-44D7-A8E8-014377B65659}" type="sibTrans" cxnId="{6408C42D-6315-459C-A5D9-47ADF17F98D4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0748DAF-89F8-4589-8246-0185CB9B6FF3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對法安定性及職務進行造成干擾，危害國家公權力嚴正性及法律威信</a:t>
          </a:r>
        </a:p>
      </dgm:t>
    </dgm:pt>
    <dgm:pt modelId="{E8AF07F3-914E-4A17-B3B5-018508A2D2F7}" type="parTrans" cxnId="{9ABC16BE-10E2-4CFA-BEC1-B1C5D3EB03F8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6E11EBB-BC88-4AF9-A7C5-CB2209A66704}" type="sibTrans" cxnId="{9ABC16BE-10E2-4CFA-BEC1-B1C5D3EB03F8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B98A85C-F888-47BA-B65F-B197B197F90B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應依具體個案整體觀察是否含輕蔑侮辱意思為斷，並非口出惡言即構成本罪。</a:t>
          </a:r>
        </a:p>
      </dgm:t>
    </dgm:pt>
    <dgm:pt modelId="{42F1F917-1D38-40AE-A8A1-023E06CDABCB}" type="parTrans" cxnId="{4D29F87B-BA5C-4F77-B971-F76445F89CE7}">
      <dgm:prSet/>
      <dgm:spPr/>
      <dgm:t>
        <a:bodyPr/>
        <a:lstStyle/>
        <a:p>
          <a:endParaRPr lang="zh-TW" altLang="en-US"/>
        </a:p>
      </dgm:t>
    </dgm:pt>
    <dgm:pt modelId="{0BEF8ED4-F9E1-41D2-B915-30ABD06CF85C}" type="sibTrans" cxnId="{4D29F87B-BA5C-4F77-B971-F76445F89CE7}">
      <dgm:prSet/>
      <dgm:spPr/>
      <dgm:t>
        <a:bodyPr/>
        <a:lstStyle/>
        <a:p>
          <a:endParaRPr lang="zh-TW" altLang="en-US"/>
        </a:p>
      </dgm:t>
    </dgm:pt>
    <dgm:pt modelId="{8B16207E-21EA-4BBC-9ABA-8D29E6130FAC}" type="pres">
      <dgm:prSet presAssocID="{10974C51-5B10-43A9-B140-6B022FA56E6A}" presName="linear" presStyleCnt="0">
        <dgm:presLayoutVars>
          <dgm:dir/>
          <dgm:animLvl val="lvl"/>
          <dgm:resizeHandles val="exact"/>
        </dgm:presLayoutVars>
      </dgm:prSet>
      <dgm:spPr/>
    </dgm:pt>
    <dgm:pt modelId="{9646470F-0FAD-4D7D-8E39-B49A96A8A84C}" type="pres">
      <dgm:prSet presAssocID="{A6518D9F-FADC-4720-AA4D-AB1EBF2B588B}" presName="parentLin" presStyleCnt="0"/>
      <dgm:spPr/>
    </dgm:pt>
    <dgm:pt modelId="{CEA09563-02AE-4104-B532-8C2657334076}" type="pres">
      <dgm:prSet presAssocID="{A6518D9F-FADC-4720-AA4D-AB1EBF2B588B}" presName="parentLeftMargin" presStyleLbl="node1" presStyleIdx="0" presStyleCnt="3"/>
      <dgm:spPr/>
    </dgm:pt>
    <dgm:pt modelId="{EFC10C90-5D12-4606-BBB3-4E8E309A12BE}" type="pres">
      <dgm:prSet presAssocID="{A6518D9F-FADC-4720-AA4D-AB1EBF2B588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495D217-E2B3-40E5-9B88-0FE8F2A68036}" type="pres">
      <dgm:prSet presAssocID="{A6518D9F-FADC-4720-AA4D-AB1EBF2B588B}" presName="negativeSpace" presStyleCnt="0"/>
      <dgm:spPr/>
    </dgm:pt>
    <dgm:pt modelId="{AED4FD53-667E-467E-9836-5A9651DA8C22}" type="pres">
      <dgm:prSet presAssocID="{A6518D9F-FADC-4720-AA4D-AB1EBF2B588B}" presName="childText" presStyleLbl="conFgAcc1" presStyleIdx="0" presStyleCnt="3">
        <dgm:presLayoutVars>
          <dgm:bulletEnabled val="1"/>
        </dgm:presLayoutVars>
      </dgm:prSet>
      <dgm:spPr/>
    </dgm:pt>
    <dgm:pt modelId="{80C336AB-99A8-4DFE-A5C7-5CB7D1AD1528}" type="pres">
      <dgm:prSet presAssocID="{B5EDDA1C-0772-4728-B04C-40D3AA389E22}" presName="spaceBetweenRectangles" presStyleCnt="0"/>
      <dgm:spPr/>
    </dgm:pt>
    <dgm:pt modelId="{59406E63-E8BB-40EF-AA73-77AAC2D69981}" type="pres">
      <dgm:prSet presAssocID="{2CD16390-2237-44F5-B7E8-2DD4E7B1DA48}" presName="parentLin" presStyleCnt="0"/>
      <dgm:spPr/>
    </dgm:pt>
    <dgm:pt modelId="{98D0889A-CEF0-4C63-9B35-689C1713E69A}" type="pres">
      <dgm:prSet presAssocID="{2CD16390-2237-44F5-B7E8-2DD4E7B1DA48}" presName="parentLeftMargin" presStyleLbl="node1" presStyleIdx="0" presStyleCnt="3"/>
      <dgm:spPr/>
    </dgm:pt>
    <dgm:pt modelId="{BF6E1277-587E-47FE-8FD5-2B54B73087C2}" type="pres">
      <dgm:prSet presAssocID="{2CD16390-2237-44F5-B7E8-2DD4E7B1DA4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514E5C6-BAD4-42BE-B96B-364500EE9A73}" type="pres">
      <dgm:prSet presAssocID="{2CD16390-2237-44F5-B7E8-2DD4E7B1DA48}" presName="negativeSpace" presStyleCnt="0"/>
      <dgm:spPr/>
    </dgm:pt>
    <dgm:pt modelId="{07C43E11-CA4D-4B59-9503-934F38EC306C}" type="pres">
      <dgm:prSet presAssocID="{2CD16390-2237-44F5-B7E8-2DD4E7B1DA48}" presName="childText" presStyleLbl="conFgAcc1" presStyleIdx="1" presStyleCnt="3">
        <dgm:presLayoutVars>
          <dgm:bulletEnabled val="1"/>
        </dgm:presLayoutVars>
      </dgm:prSet>
      <dgm:spPr/>
    </dgm:pt>
    <dgm:pt modelId="{3B0C6D62-77AF-4B84-AD27-60F33E3F43BB}" type="pres">
      <dgm:prSet presAssocID="{407F4F65-85C9-4B28-892C-B5EC86D552FE}" presName="spaceBetweenRectangles" presStyleCnt="0"/>
      <dgm:spPr/>
    </dgm:pt>
    <dgm:pt modelId="{7A840C90-3C11-47E0-8CC3-ACA64C1B89A4}" type="pres">
      <dgm:prSet presAssocID="{1500C4BE-E2B7-472E-9848-C52343CC3024}" presName="parentLin" presStyleCnt="0"/>
      <dgm:spPr/>
    </dgm:pt>
    <dgm:pt modelId="{75E07C48-B210-4354-9459-8630C9FC5A19}" type="pres">
      <dgm:prSet presAssocID="{1500C4BE-E2B7-472E-9848-C52343CC3024}" presName="parentLeftMargin" presStyleLbl="node1" presStyleIdx="1" presStyleCnt="3"/>
      <dgm:spPr/>
    </dgm:pt>
    <dgm:pt modelId="{0D91E3E9-3AA4-4AE9-BC44-9EA512CF04ED}" type="pres">
      <dgm:prSet presAssocID="{1500C4BE-E2B7-472E-9848-C52343CC3024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D88EBEE1-DC92-41B5-A820-A8343CD5B625}" type="pres">
      <dgm:prSet presAssocID="{1500C4BE-E2B7-472E-9848-C52343CC3024}" presName="negativeSpace" presStyleCnt="0"/>
      <dgm:spPr/>
    </dgm:pt>
    <dgm:pt modelId="{BB33CE76-04A7-45C5-8459-F77C2A365F36}" type="pres">
      <dgm:prSet presAssocID="{1500C4BE-E2B7-472E-9848-C52343CC302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F8040A09-8CF3-4C64-9891-32F92AA01AC7}" type="presOf" srcId="{40887CD3-FE88-461B-829A-B25293F1FD24}" destId="{07C43E11-CA4D-4B59-9503-934F38EC306C}" srcOrd="0" destOrd="0" presId="urn:microsoft.com/office/officeart/2005/8/layout/list1"/>
    <dgm:cxn modelId="{93ECD512-9D15-48E9-B8B9-DF5741383647}" srcId="{10974C51-5B10-43A9-B140-6B022FA56E6A}" destId="{A6518D9F-FADC-4720-AA4D-AB1EBF2B588B}" srcOrd="0" destOrd="0" parTransId="{8CC4C482-CBE4-45F2-9C05-0EB83E624B18}" sibTransId="{B5EDDA1C-0772-4728-B04C-40D3AA389E22}"/>
    <dgm:cxn modelId="{0C7B8615-6103-4007-A7B2-0E4CCFDEF857}" type="presOf" srcId="{2CD16390-2237-44F5-B7E8-2DD4E7B1DA48}" destId="{BF6E1277-587E-47FE-8FD5-2B54B73087C2}" srcOrd="1" destOrd="0" presId="urn:microsoft.com/office/officeart/2005/8/layout/list1"/>
    <dgm:cxn modelId="{8BA85324-5A11-480B-B916-89E14339B7E1}" type="presOf" srcId="{A6518D9F-FADC-4720-AA4D-AB1EBF2B588B}" destId="{CEA09563-02AE-4104-B532-8C2657334076}" srcOrd="0" destOrd="0" presId="urn:microsoft.com/office/officeart/2005/8/layout/list1"/>
    <dgm:cxn modelId="{6408C42D-6315-459C-A5D9-47ADF17F98D4}" srcId="{1500C4BE-E2B7-472E-9848-C52343CC3024}" destId="{7EACEEDB-3B61-4592-8D0F-94C29811C7D5}" srcOrd="0" destOrd="0" parTransId="{97A7260F-4223-42AD-BA2F-D82FCDB0697D}" sibTransId="{C23C2114-5EE0-44D7-A8E8-014377B65659}"/>
    <dgm:cxn modelId="{F1FF8937-3B19-43DA-817A-69BD7AE16BD8}" type="presOf" srcId="{10974C51-5B10-43A9-B140-6B022FA56E6A}" destId="{8B16207E-21EA-4BBC-9ABA-8D29E6130FAC}" srcOrd="0" destOrd="0" presId="urn:microsoft.com/office/officeart/2005/8/layout/list1"/>
    <dgm:cxn modelId="{EFFC0B39-A0C6-47C6-AAAC-43BD5262B009}" type="presOf" srcId="{7EACEEDB-3B61-4592-8D0F-94C29811C7D5}" destId="{BB33CE76-04A7-45C5-8459-F77C2A365F36}" srcOrd="0" destOrd="0" presId="urn:microsoft.com/office/officeart/2005/8/layout/list1"/>
    <dgm:cxn modelId="{69A90075-59D1-4676-BC4E-0C352781CE67}" srcId="{2CD16390-2237-44F5-B7E8-2DD4E7B1DA48}" destId="{40887CD3-FE88-461B-829A-B25293F1FD24}" srcOrd="0" destOrd="0" parTransId="{62D20876-2E6C-42CD-A887-DC23D53612D7}" sibTransId="{DE6A2BA8-02D9-4904-B242-FB17D073600A}"/>
    <dgm:cxn modelId="{131CBA75-43E7-454C-B085-4C2231388C4A}" type="presOf" srcId="{A6518D9F-FADC-4720-AA4D-AB1EBF2B588B}" destId="{EFC10C90-5D12-4606-BBB3-4E8E309A12BE}" srcOrd="1" destOrd="0" presId="urn:microsoft.com/office/officeart/2005/8/layout/list1"/>
    <dgm:cxn modelId="{4D29F87B-BA5C-4F77-B971-F76445F89CE7}" srcId="{1500C4BE-E2B7-472E-9848-C52343CC3024}" destId="{7B98A85C-F888-47BA-B65F-B197B197F90B}" srcOrd="2" destOrd="0" parTransId="{42F1F917-1D38-40AE-A8A1-023E06CDABCB}" sibTransId="{0BEF8ED4-F9E1-41D2-B915-30ABD06CF85C}"/>
    <dgm:cxn modelId="{BEB5D87C-6DA1-4A38-937C-5393592AC83D}" type="presOf" srcId="{1500C4BE-E2B7-472E-9848-C52343CC3024}" destId="{0D91E3E9-3AA4-4AE9-BC44-9EA512CF04ED}" srcOrd="1" destOrd="0" presId="urn:microsoft.com/office/officeart/2005/8/layout/list1"/>
    <dgm:cxn modelId="{8966CF90-5872-4407-B8BE-CC60EF60C1B8}" srcId="{10974C51-5B10-43A9-B140-6B022FA56E6A}" destId="{2CD16390-2237-44F5-B7E8-2DD4E7B1DA48}" srcOrd="1" destOrd="0" parTransId="{F698FF18-548C-4688-8401-C56DB83049A8}" sibTransId="{407F4F65-85C9-4B28-892C-B5EC86D552FE}"/>
    <dgm:cxn modelId="{AF03CFA1-0185-409F-AE4F-A878039D5EF4}" type="presOf" srcId="{1500C4BE-E2B7-472E-9848-C52343CC3024}" destId="{75E07C48-B210-4354-9459-8630C9FC5A19}" srcOrd="0" destOrd="0" presId="urn:microsoft.com/office/officeart/2005/8/layout/list1"/>
    <dgm:cxn modelId="{9ABC16BE-10E2-4CFA-BEC1-B1C5D3EB03F8}" srcId="{1500C4BE-E2B7-472E-9848-C52343CC3024}" destId="{10748DAF-89F8-4589-8246-0185CB9B6FF3}" srcOrd="1" destOrd="0" parTransId="{E8AF07F3-914E-4A17-B3B5-018508A2D2F7}" sibTransId="{06E11EBB-BC88-4AF9-A7C5-CB2209A66704}"/>
    <dgm:cxn modelId="{5AA86ECA-50A1-4109-95C3-F9E9BC0E96F3}" type="presOf" srcId="{08350C7B-D40D-44C5-8B87-5428C0A4BF0E}" destId="{AED4FD53-667E-467E-9836-5A9651DA8C22}" srcOrd="0" destOrd="0" presId="urn:microsoft.com/office/officeart/2005/8/layout/list1"/>
    <dgm:cxn modelId="{32ACC7DE-691E-4EA3-94CF-253754F29D5A}" type="presOf" srcId="{7B98A85C-F888-47BA-B65F-B197B197F90B}" destId="{BB33CE76-04A7-45C5-8459-F77C2A365F36}" srcOrd="0" destOrd="2" presId="urn:microsoft.com/office/officeart/2005/8/layout/list1"/>
    <dgm:cxn modelId="{455B8CE5-B060-4943-ADF8-DD4681FCE416}" srcId="{10974C51-5B10-43A9-B140-6B022FA56E6A}" destId="{1500C4BE-E2B7-472E-9848-C52343CC3024}" srcOrd="2" destOrd="0" parTransId="{72230572-54EB-486D-BA17-D92FE8B5801E}" sibTransId="{5B2DE942-41E4-497B-A80A-4EAB53D3509C}"/>
    <dgm:cxn modelId="{A43384E9-1B42-4A6B-8042-F9D98E6A1279}" type="presOf" srcId="{2CD16390-2237-44F5-B7E8-2DD4E7B1DA48}" destId="{98D0889A-CEF0-4C63-9B35-689C1713E69A}" srcOrd="0" destOrd="0" presId="urn:microsoft.com/office/officeart/2005/8/layout/list1"/>
    <dgm:cxn modelId="{A42D35EE-E4ED-4655-872F-6B7608D90B4B}" srcId="{A6518D9F-FADC-4720-AA4D-AB1EBF2B588B}" destId="{08350C7B-D40D-44C5-8B87-5428C0A4BF0E}" srcOrd="0" destOrd="0" parTransId="{7E122F03-0182-4DF4-975E-522FD590A861}" sibTransId="{6A3108B7-25E6-4F63-A46A-1966A85B7D5C}"/>
    <dgm:cxn modelId="{FED7BAF0-C4DF-43AB-85D5-3A87B02BA50A}" type="presOf" srcId="{10748DAF-89F8-4589-8246-0185CB9B6FF3}" destId="{BB33CE76-04A7-45C5-8459-F77C2A365F36}" srcOrd="0" destOrd="1" presId="urn:microsoft.com/office/officeart/2005/8/layout/list1"/>
    <dgm:cxn modelId="{6BCC4FDD-BF4D-4E15-8EA4-D7AA5D795C6B}" type="presParOf" srcId="{8B16207E-21EA-4BBC-9ABA-8D29E6130FAC}" destId="{9646470F-0FAD-4D7D-8E39-B49A96A8A84C}" srcOrd="0" destOrd="0" presId="urn:microsoft.com/office/officeart/2005/8/layout/list1"/>
    <dgm:cxn modelId="{06E974B8-8812-4A0E-942A-3F40CBC5D3B5}" type="presParOf" srcId="{9646470F-0FAD-4D7D-8E39-B49A96A8A84C}" destId="{CEA09563-02AE-4104-B532-8C2657334076}" srcOrd="0" destOrd="0" presId="urn:microsoft.com/office/officeart/2005/8/layout/list1"/>
    <dgm:cxn modelId="{EC0DEEA3-57F5-4B08-B16F-4D0871696818}" type="presParOf" srcId="{9646470F-0FAD-4D7D-8E39-B49A96A8A84C}" destId="{EFC10C90-5D12-4606-BBB3-4E8E309A12BE}" srcOrd="1" destOrd="0" presId="urn:microsoft.com/office/officeart/2005/8/layout/list1"/>
    <dgm:cxn modelId="{FFE2536C-8027-4315-A29F-2702695D6E09}" type="presParOf" srcId="{8B16207E-21EA-4BBC-9ABA-8D29E6130FAC}" destId="{1495D217-E2B3-40E5-9B88-0FE8F2A68036}" srcOrd="1" destOrd="0" presId="urn:microsoft.com/office/officeart/2005/8/layout/list1"/>
    <dgm:cxn modelId="{6EBF0CFF-8760-4219-ADCE-C5F73C59C4C3}" type="presParOf" srcId="{8B16207E-21EA-4BBC-9ABA-8D29E6130FAC}" destId="{AED4FD53-667E-467E-9836-5A9651DA8C22}" srcOrd="2" destOrd="0" presId="urn:microsoft.com/office/officeart/2005/8/layout/list1"/>
    <dgm:cxn modelId="{564A913E-6363-4786-A445-785EEED8C6D1}" type="presParOf" srcId="{8B16207E-21EA-4BBC-9ABA-8D29E6130FAC}" destId="{80C336AB-99A8-4DFE-A5C7-5CB7D1AD1528}" srcOrd="3" destOrd="0" presId="urn:microsoft.com/office/officeart/2005/8/layout/list1"/>
    <dgm:cxn modelId="{697AAE30-1E0D-4B4A-B275-0D9ACC4C2C28}" type="presParOf" srcId="{8B16207E-21EA-4BBC-9ABA-8D29E6130FAC}" destId="{59406E63-E8BB-40EF-AA73-77AAC2D69981}" srcOrd="4" destOrd="0" presId="urn:microsoft.com/office/officeart/2005/8/layout/list1"/>
    <dgm:cxn modelId="{6CBB1F2F-F6C3-4F76-A62F-EC30337C0510}" type="presParOf" srcId="{59406E63-E8BB-40EF-AA73-77AAC2D69981}" destId="{98D0889A-CEF0-4C63-9B35-689C1713E69A}" srcOrd="0" destOrd="0" presId="urn:microsoft.com/office/officeart/2005/8/layout/list1"/>
    <dgm:cxn modelId="{4E4A6A1A-E2F2-4E51-8AA9-E3C027A0900A}" type="presParOf" srcId="{59406E63-E8BB-40EF-AA73-77AAC2D69981}" destId="{BF6E1277-587E-47FE-8FD5-2B54B73087C2}" srcOrd="1" destOrd="0" presId="urn:microsoft.com/office/officeart/2005/8/layout/list1"/>
    <dgm:cxn modelId="{F675EB40-94D0-4700-8906-4DD5A721CFD8}" type="presParOf" srcId="{8B16207E-21EA-4BBC-9ABA-8D29E6130FAC}" destId="{3514E5C6-BAD4-42BE-B96B-364500EE9A73}" srcOrd="5" destOrd="0" presId="urn:microsoft.com/office/officeart/2005/8/layout/list1"/>
    <dgm:cxn modelId="{6363F6E4-0030-4FFE-8407-EF721187943B}" type="presParOf" srcId="{8B16207E-21EA-4BBC-9ABA-8D29E6130FAC}" destId="{07C43E11-CA4D-4B59-9503-934F38EC306C}" srcOrd="6" destOrd="0" presId="urn:microsoft.com/office/officeart/2005/8/layout/list1"/>
    <dgm:cxn modelId="{0DB6BD15-079E-4AE3-991F-0C727C342BB1}" type="presParOf" srcId="{8B16207E-21EA-4BBC-9ABA-8D29E6130FAC}" destId="{3B0C6D62-77AF-4B84-AD27-60F33E3F43BB}" srcOrd="7" destOrd="0" presId="urn:microsoft.com/office/officeart/2005/8/layout/list1"/>
    <dgm:cxn modelId="{DFC6BD08-144F-409D-893F-074D671C978F}" type="presParOf" srcId="{8B16207E-21EA-4BBC-9ABA-8D29E6130FAC}" destId="{7A840C90-3C11-47E0-8CC3-ACA64C1B89A4}" srcOrd="8" destOrd="0" presId="urn:microsoft.com/office/officeart/2005/8/layout/list1"/>
    <dgm:cxn modelId="{92DB8B0E-0DD4-482A-9396-AD8C2288EAAD}" type="presParOf" srcId="{7A840C90-3C11-47E0-8CC3-ACA64C1B89A4}" destId="{75E07C48-B210-4354-9459-8630C9FC5A19}" srcOrd="0" destOrd="0" presId="urn:microsoft.com/office/officeart/2005/8/layout/list1"/>
    <dgm:cxn modelId="{DC795248-DB0D-4573-B128-1D025A1DD1E7}" type="presParOf" srcId="{7A840C90-3C11-47E0-8CC3-ACA64C1B89A4}" destId="{0D91E3E9-3AA4-4AE9-BC44-9EA512CF04ED}" srcOrd="1" destOrd="0" presId="urn:microsoft.com/office/officeart/2005/8/layout/list1"/>
    <dgm:cxn modelId="{19FE8357-C82E-446C-BA8C-1C738E1089B4}" type="presParOf" srcId="{8B16207E-21EA-4BBC-9ABA-8D29E6130FAC}" destId="{D88EBEE1-DC92-41B5-A820-A8343CD5B625}" srcOrd="9" destOrd="0" presId="urn:microsoft.com/office/officeart/2005/8/layout/list1"/>
    <dgm:cxn modelId="{8A127707-E846-4114-A4DA-ED514D58B154}" type="presParOf" srcId="{8B16207E-21EA-4BBC-9ABA-8D29E6130FAC}" destId="{BB33CE76-04A7-45C5-8459-F77C2A365F36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0974C51-5B10-43A9-B140-6B022FA56E6A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A6518D9F-FADC-4720-AA4D-AB1EBF2B588B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爭點題綱三</a:t>
          </a:r>
        </a:p>
      </dgm:t>
    </dgm:pt>
    <dgm:pt modelId="{8CC4C482-CBE4-45F2-9C05-0EB83E624B18}" type="parTrans" cxnId="{93ECD512-9D15-48E9-B8B9-DF5741383647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5EDDA1C-0772-4728-B04C-40D3AA389E22}" type="sibTrans" cxnId="{93ECD512-9D15-48E9-B8B9-DF5741383647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CD16390-2237-44F5-B7E8-2DD4E7B1DA48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爭點題綱四</a:t>
          </a:r>
        </a:p>
      </dgm:t>
    </dgm:pt>
    <dgm:pt modelId="{F698FF18-548C-4688-8401-C56DB83049A8}" type="parTrans" cxnId="{8966CF90-5872-4407-B8BE-CC60EF60C1B8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07F4F65-85C9-4B28-892C-B5EC86D552FE}" type="sibTrans" cxnId="{8966CF90-5872-4407-B8BE-CC60EF60C1B8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500C4BE-E2B7-472E-9848-C52343CC3024}">
      <dgm:prSet phldrT="[文字]"/>
      <dgm:spPr/>
      <dgm:t>
        <a:bodyPr/>
        <a:lstStyle/>
        <a:p>
          <a:r>
            <a:rPr lang="zh-TW" alt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爭點題綱五</a:t>
          </a:r>
        </a:p>
      </dgm:t>
    </dgm:pt>
    <dgm:pt modelId="{72230572-54EB-486D-BA17-D92FE8B5801E}" type="parTrans" cxnId="{455B8CE5-B060-4943-ADF8-DD4681FCE416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B2DE942-41E4-497B-A80A-4EAB53D3509C}" type="sibTrans" cxnId="{455B8CE5-B060-4943-ADF8-DD4681FCE416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8350C7B-D40D-44C5-8B87-5428C0A4BF0E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同專家諮詢意見，「侮辱」符合明確性原則</a:t>
          </a:r>
        </a:p>
      </dgm:t>
    </dgm:pt>
    <dgm:pt modelId="{7E122F03-0182-4DF4-975E-522FD590A861}" type="parTrans" cxnId="{A42D35EE-E4ED-4655-872F-6B7608D90B4B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A3108B7-25E6-4F63-A46A-1966A85B7D5C}" type="sibTrans" cxnId="{A42D35EE-E4ED-4655-872F-6B7608D90B4B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0887CD3-FE88-461B-829A-B25293F1FD24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依刑法體系解釋，應指第</a:t>
          </a:r>
          <a:r>
            <a: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10</a:t>
          </a:r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條第</a:t>
          </a:r>
          <a:r>
            <a: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項所定公務員。</a:t>
          </a:r>
        </a:p>
      </dgm:t>
    </dgm:pt>
    <dgm:pt modelId="{62D20876-2E6C-42CD-A887-DC23D53612D7}" type="parTrans" cxnId="{69A90075-59D1-4676-BC4E-0C352781CE67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E6A2BA8-02D9-4904-B242-FB17D073600A}" type="sibTrans" cxnId="{69A90075-59D1-4676-BC4E-0C352781CE67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EACEEDB-3B61-4592-8D0F-94C29811C7D5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「依法行使之職務」實務已有穩定見解，與「侮辱公署」之行為客體不同。</a:t>
          </a:r>
        </a:p>
      </dgm:t>
    </dgm:pt>
    <dgm:pt modelId="{97A7260F-4223-42AD-BA2F-D82FCDB0697D}" type="parTrans" cxnId="{6408C42D-6315-459C-A5D9-47ADF17F98D4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23C2114-5EE0-44D7-A8E8-014377B65659}" type="sibTrans" cxnId="{6408C42D-6315-459C-A5D9-47ADF17F98D4}">
      <dgm:prSet/>
      <dgm:spPr/>
      <dgm:t>
        <a:bodyPr/>
        <a:lstStyle/>
        <a:p>
          <a:endParaRPr lang="zh-TW" altLang="en-US" b="1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8825E09-E629-4746-B92A-CE6BD1ECE0A2}">
      <dgm:prSet phldrT="[文字]"/>
      <dgm:spPr/>
      <dgm:t>
        <a:bodyPr/>
        <a:lstStyle/>
        <a:p>
          <a:r>
            <a: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對依法執行公務之公務員，均應保護其職務行使順利、不受干擾。</a:t>
          </a:r>
        </a:p>
      </dgm:t>
    </dgm:pt>
    <dgm:pt modelId="{9DC4A898-5947-47DC-B465-2877172FAD1E}" type="parTrans" cxnId="{04F84A08-33F9-475F-ADE7-036E81C5E74B}">
      <dgm:prSet/>
      <dgm:spPr/>
      <dgm:t>
        <a:bodyPr/>
        <a:lstStyle/>
        <a:p>
          <a:endParaRPr lang="zh-TW" altLang="en-US"/>
        </a:p>
      </dgm:t>
    </dgm:pt>
    <dgm:pt modelId="{B205C90C-2EC6-41C0-BEE6-2AC8BBC47071}" type="sibTrans" cxnId="{04F84A08-33F9-475F-ADE7-036E81C5E74B}">
      <dgm:prSet/>
      <dgm:spPr/>
      <dgm:t>
        <a:bodyPr/>
        <a:lstStyle/>
        <a:p>
          <a:endParaRPr lang="zh-TW" altLang="en-US"/>
        </a:p>
      </dgm:t>
    </dgm:pt>
    <dgm:pt modelId="{8B16207E-21EA-4BBC-9ABA-8D29E6130FAC}" type="pres">
      <dgm:prSet presAssocID="{10974C51-5B10-43A9-B140-6B022FA56E6A}" presName="linear" presStyleCnt="0">
        <dgm:presLayoutVars>
          <dgm:dir/>
          <dgm:animLvl val="lvl"/>
          <dgm:resizeHandles val="exact"/>
        </dgm:presLayoutVars>
      </dgm:prSet>
      <dgm:spPr/>
    </dgm:pt>
    <dgm:pt modelId="{9646470F-0FAD-4D7D-8E39-B49A96A8A84C}" type="pres">
      <dgm:prSet presAssocID="{A6518D9F-FADC-4720-AA4D-AB1EBF2B588B}" presName="parentLin" presStyleCnt="0"/>
      <dgm:spPr/>
    </dgm:pt>
    <dgm:pt modelId="{CEA09563-02AE-4104-B532-8C2657334076}" type="pres">
      <dgm:prSet presAssocID="{A6518D9F-FADC-4720-AA4D-AB1EBF2B588B}" presName="parentLeftMargin" presStyleLbl="node1" presStyleIdx="0" presStyleCnt="3"/>
      <dgm:spPr/>
    </dgm:pt>
    <dgm:pt modelId="{EFC10C90-5D12-4606-BBB3-4E8E309A12BE}" type="pres">
      <dgm:prSet presAssocID="{A6518D9F-FADC-4720-AA4D-AB1EBF2B588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495D217-E2B3-40E5-9B88-0FE8F2A68036}" type="pres">
      <dgm:prSet presAssocID="{A6518D9F-FADC-4720-AA4D-AB1EBF2B588B}" presName="negativeSpace" presStyleCnt="0"/>
      <dgm:spPr/>
    </dgm:pt>
    <dgm:pt modelId="{AED4FD53-667E-467E-9836-5A9651DA8C22}" type="pres">
      <dgm:prSet presAssocID="{A6518D9F-FADC-4720-AA4D-AB1EBF2B588B}" presName="childText" presStyleLbl="conFgAcc1" presStyleIdx="0" presStyleCnt="3">
        <dgm:presLayoutVars>
          <dgm:bulletEnabled val="1"/>
        </dgm:presLayoutVars>
      </dgm:prSet>
      <dgm:spPr/>
    </dgm:pt>
    <dgm:pt modelId="{80C336AB-99A8-4DFE-A5C7-5CB7D1AD1528}" type="pres">
      <dgm:prSet presAssocID="{B5EDDA1C-0772-4728-B04C-40D3AA389E22}" presName="spaceBetweenRectangles" presStyleCnt="0"/>
      <dgm:spPr/>
    </dgm:pt>
    <dgm:pt modelId="{59406E63-E8BB-40EF-AA73-77AAC2D69981}" type="pres">
      <dgm:prSet presAssocID="{2CD16390-2237-44F5-B7E8-2DD4E7B1DA48}" presName="parentLin" presStyleCnt="0"/>
      <dgm:spPr/>
    </dgm:pt>
    <dgm:pt modelId="{98D0889A-CEF0-4C63-9B35-689C1713E69A}" type="pres">
      <dgm:prSet presAssocID="{2CD16390-2237-44F5-B7E8-2DD4E7B1DA48}" presName="parentLeftMargin" presStyleLbl="node1" presStyleIdx="0" presStyleCnt="3"/>
      <dgm:spPr/>
    </dgm:pt>
    <dgm:pt modelId="{BF6E1277-587E-47FE-8FD5-2B54B73087C2}" type="pres">
      <dgm:prSet presAssocID="{2CD16390-2237-44F5-B7E8-2DD4E7B1DA4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514E5C6-BAD4-42BE-B96B-364500EE9A73}" type="pres">
      <dgm:prSet presAssocID="{2CD16390-2237-44F5-B7E8-2DD4E7B1DA48}" presName="negativeSpace" presStyleCnt="0"/>
      <dgm:spPr/>
    </dgm:pt>
    <dgm:pt modelId="{07C43E11-CA4D-4B59-9503-934F38EC306C}" type="pres">
      <dgm:prSet presAssocID="{2CD16390-2237-44F5-B7E8-2DD4E7B1DA48}" presName="childText" presStyleLbl="conFgAcc1" presStyleIdx="1" presStyleCnt="3">
        <dgm:presLayoutVars>
          <dgm:bulletEnabled val="1"/>
        </dgm:presLayoutVars>
      </dgm:prSet>
      <dgm:spPr/>
    </dgm:pt>
    <dgm:pt modelId="{3B0C6D62-77AF-4B84-AD27-60F33E3F43BB}" type="pres">
      <dgm:prSet presAssocID="{407F4F65-85C9-4B28-892C-B5EC86D552FE}" presName="spaceBetweenRectangles" presStyleCnt="0"/>
      <dgm:spPr/>
    </dgm:pt>
    <dgm:pt modelId="{7A840C90-3C11-47E0-8CC3-ACA64C1B89A4}" type="pres">
      <dgm:prSet presAssocID="{1500C4BE-E2B7-472E-9848-C52343CC3024}" presName="parentLin" presStyleCnt="0"/>
      <dgm:spPr/>
    </dgm:pt>
    <dgm:pt modelId="{75E07C48-B210-4354-9459-8630C9FC5A19}" type="pres">
      <dgm:prSet presAssocID="{1500C4BE-E2B7-472E-9848-C52343CC3024}" presName="parentLeftMargin" presStyleLbl="node1" presStyleIdx="1" presStyleCnt="3"/>
      <dgm:spPr/>
    </dgm:pt>
    <dgm:pt modelId="{0D91E3E9-3AA4-4AE9-BC44-9EA512CF04ED}" type="pres">
      <dgm:prSet presAssocID="{1500C4BE-E2B7-472E-9848-C52343CC3024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D88EBEE1-DC92-41B5-A820-A8343CD5B625}" type="pres">
      <dgm:prSet presAssocID="{1500C4BE-E2B7-472E-9848-C52343CC3024}" presName="negativeSpace" presStyleCnt="0"/>
      <dgm:spPr/>
    </dgm:pt>
    <dgm:pt modelId="{BB33CE76-04A7-45C5-8459-F77C2A365F36}" type="pres">
      <dgm:prSet presAssocID="{1500C4BE-E2B7-472E-9848-C52343CC302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04F84A08-33F9-475F-ADE7-036E81C5E74B}" srcId="{2CD16390-2237-44F5-B7E8-2DD4E7B1DA48}" destId="{18825E09-E629-4746-B92A-CE6BD1ECE0A2}" srcOrd="1" destOrd="0" parTransId="{9DC4A898-5947-47DC-B465-2877172FAD1E}" sibTransId="{B205C90C-2EC6-41C0-BEE6-2AC8BBC47071}"/>
    <dgm:cxn modelId="{F8040A09-8CF3-4C64-9891-32F92AA01AC7}" type="presOf" srcId="{40887CD3-FE88-461B-829A-B25293F1FD24}" destId="{07C43E11-CA4D-4B59-9503-934F38EC306C}" srcOrd="0" destOrd="0" presId="urn:microsoft.com/office/officeart/2005/8/layout/list1"/>
    <dgm:cxn modelId="{93ECD512-9D15-48E9-B8B9-DF5741383647}" srcId="{10974C51-5B10-43A9-B140-6B022FA56E6A}" destId="{A6518D9F-FADC-4720-AA4D-AB1EBF2B588B}" srcOrd="0" destOrd="0" parTransId="{8CC4C482-CBE4-45F2-9C05-0EB83E624B18}" sibTransId="{B5EDDA1C-0772-4728-B04C-40D3AA389E22}"/>
    <dgm:cxn modelId="{0C7B8615-6103-4007-A7B2-0E4CCFDEF857}" type="presOf" srcId="{2CD16390-2237-44F5-B7E8-2DD4E7B1DA48}" destId="{BF6E1277-587E-47FE-8FD5-2B54B73087C2}" srcOrd="1" destOrd="0" presId="urn:microsoft.com/office/officeart/2005/8/layout/list1"/>
    <dgm:cxn modelId="{F8E7FE1D-EEA7-4BC5-BCCA-5FA70B30361E}" type="presOf" srcId="{18825E09-E629-4746-B92A-CE6BD1ECE0A2}" destId="{07C43E11-CA4D-4B59-9503-934F38EC306C}" srcOrd="0" destOrd="1" presId="urn:microsoft.com/office/officeart/2005/8/layout/list1"/>
    <dgm:cxn modelId="{8BA85324-5A11-480B-B916-89E14339B7E1}" type="presOf" srcId="{A6518D9F-FADC-4720-AA4D-AB1EBF2B588B}" destId="{CEA09563-02AE-4104-B532-8C2657334076}" srcOrd="0" destOrd="0" presId="urn:microsoft.com/office/officeart/2005/8/layout/list1"/>
    <dgm:cxn modelId="{6408C42D-6315-459C-A5D9-47ADF17F98D4}" srcId="{1500C4BE-E2B7-472E-9848-C52343CC3024}" destId="{7EACEEDB-3B61-4592-8D0F-94C29811C7D5}" srcOrd="0" destOrd="0" parTransId="{97A7260F-4223-42AD-BA2F-D82FCDB0697D}" sibTransId="{C23C2114-5EE0-44D7-A8E8-014377B65659}"/>
    <dgm:cxn modelId="{F1FF8937-3B19-43DA-817A-69BD7AE16BD8}" type="presOf" srcId="{10974C51-5B10-43A9-B140-6B022FA56E6A}" destId="{8B16207E-21EA-4BBC-9ABA-8D29E6130FAC}" srcOrd="0" destOrd="0" presId="urn:microsoft.com/office/officeart/2005/8/layout/list1"/>
    <dgm:cxn modelId="{EFFC0B39-A0C6-47C6-AAAC-43BD5262B009}" type="presOf" srcId="{7EACEEDB-3B61-4592-8D0F-94C29811C7D5}" destId="{BB33CE76-04A7-45C5-8459-F77C2A365F36}" srcOrd="0" destOrd="0" presId="urn:microsoft.com/office/officeart/2005/8/layout/list1"/>
    <dgm:cxn modelId="{69A90075-59D1-4676-BC4E-0C352781CE67}" srcId="{2CD16390-2237-44F5-B7E8-2DD4E7B1DA48}" destId="{40887CD3-FE88-461B-829A-B25293F1FD24}" srcOrd="0" destOrd="0" parTransId="{62D20876-2E6C-42CD-A887-DC23D53612D7}" sibTransId="{DE6A2BA8-02D9-4904-B242-FB17D073600A}"/>
    <dgm:cxn modelId="{131CBA75-43E7-454C-B085-4C2231388C4A}" type="presOf" srcId="{A6518D9F-FADC-4720-AA4D-AB1EBF2B588B}" destId="{EFC10C90-5D12-4606-BBB3-4E8E309A12BE}" srcOrd="1" destOrd="0" presId="urn:microsoft.com/office/officeart/2005/8/layout/list1"/>
    <dgm:cxn modelId="{BEB5D87C-6DA1-4A38-937C-5393592AC83D}" type="presOf" srcId="{1500C4BE-E2B7-472E-9848-C52343CC3024}" destId="{0D91E3E9-3AA4-4AE9-BC44-9EA512CF04ED}" srcOrd="1" destOrd="0" presId="urn:microsoft.com/office/officeart/2005/8/layout/list1"/>
    <dgm:cxn modelId="{8966CF90-5872-4407-B8BE-CC60EF60C1B8}" srcId="{10974C51-5B10-43A9-B140-6B022FA56E6A}" destId="{2CD16390-2237-44F5-B7E8-2DD4E7B1DA48}" srcOrd="1" destOrd="0" parTransId="{F698FF18-548C-4688-8401-C56DB83049A8}" sibTransId="{407F4F65-85C9-4B28-892C-B5EC86D552FE}"/>
    <dgm:cxn modelId="{AF03CFA1-0185-409F-AE4F-A878039D5EF4}" type="presOf" srcId="{1500C4BE-E2B7-472E-9848-C52343CC3024}" destId="{75E07C48-B210-4354-9459-8630C9FC5A19}" srcOrd="0" destOrd="0" presId="urn:microsoft.com/office/officeart/2005/8/layout/list1"/>
    <dgm:cxn modelId="{5AA86ECA-50A1-4109-95C3-F9E9BC0E96F3}" type="presOf" srcId="{08350C7B-D40D-44C5-8B87-5428C0A4BF0E}" destId="{AED4FD53-667E-467E-9836-5A9651DA8C22}" srcOrd="0" destOrd="0" presId="urn:microsoft.com/office/officeart/2005/8/layout/list1"/>
    <dgm:cxn modelId="{455B8CE5-B060-4943-ADF8-DD4681FCE416}" srcId="{10974C51-5B10-43A9-B140-6B022FA56E6A}" destId="{1500C4BE-E2B7-472E-9848-C52343CC3024}" srcOrd="2" destOrd="0" parTransId="{72230572-54EB-486D-BA17-D92FE8B5801E}" sibTransId="{5B2DE942-41E4-497B-A80A-4EAB53D3509C}"/>
    <dgm:cxn modelId="{A43384E9-1B42-4A6B-8042-F9D98E6A1279}" type="presOf" srcId="{2CD16390-2237-44F5-B7E8-2DD4E7B1DA48}" destId="{98D0889A-CEF0-4C63-9B35-689C1713E69A}" srcOrd="0" destOrd="0" presId="urn:microsoft.com/office/officeart/2005/8/layout/list1"/>
    <dgm:cxn modelId="{A42D35EE-E4ED-4655-872F-6B7608D90B4B}" srcId="{A6518D9F-FADC-4720-AA4D-AB1EBF2B588B}" destId="{08350C7B-D40D-44C5-8B87-5428C0A4BF0E}" srcOrd="0" destOrd="0" parTransId="{7E122F03-0182-4DF4-975E-522FD590A861}" sibTransId="{6A3108B7-25E6-4F63-A46A-1966A85B7D5C}"/>
    <dgm:cxn modelId="{6BCC4FDD-BF4D-4E15-8EA4-D7AA5D795C6B}" type="presParOf" srcId="{8B16207E-21EA-4BBC-9ABA-8D29E6130FAC}" destId="{9646470F-0FAD-4D7D-8E39-B49A96A8A84C}" srcOrd="0" destOrd="0" presId="urn:microsoft.com/office/officeart/2005/8/layout/list1"/>
    <dgm:cxn modelId="{06E974B8-8812-4A0E-942A-3F40CBC5D3B5}" type="presParOf" srcId="{9646470F-0FAD-4D7D-8E39-B49A96A8A84C}" destId="{CEA09563-02AE-4104-B532-8C2657334076}" srcOrd="0" destOrd="0" presId="urn:microsoft.com/office/officeart/2005/8/layout/list1"/>
    <dgm:cxn modelId="{EC0DEEA3-57F5-4B08-B16F-4D0871696818}" type="presParOf" srcId="{9646470F-0FAD-4D7D-8E39-B49A96A8A84C}" destId="{EFC10C90-5D12-4606-BBB3-4E8E309A12BE}" srcOrd="1" destOrd="0" presId="urn:microsoft.com/office/officeart/2005/8/layout/list1"/>
    <dgm:cxn modelId="{FFE2536C-8027-4315-A29F-2702695D6E09}" type="presParOf" srcId="{8B16207E-21EA-4BBC-9ABA-8D29E6130FAC}" destId="{1495D217-E2B3-40E5-9B88-0FE8F2A68036}" srcOrd="1" destOrd="0" presId="urn:microsoft.com/office/officeart/2005/8/layout/list1"/>
    <dgm:cxn modelId="{6EBF0CFF-8760-4219-ADCE-C5F73C59C4C3}" type="presParOf" srcId="{8B16207E-21EA-4BBC-9ABA-8D29E6130FAC}" destId="{AED4FD53-667E-467E-9836-5A9651DA8C22}" srcOrd="2" destOrd="0" presId="urn:microsoft.com/office/officeart/2005/8/layout/list1"/>
    <dgm:cxn modelId="{564A913E-6363-4786-A445-785EEED8C6D1}" type="presParOf" srcId="{8B16207E-21EA-4BBC-9ABA-8D29E6130FAC}" destId="{80C336AB-99A8-4DFE-A5C7-5CB7D1AD1528}" srcOrd="3" destOrd="0" presId="urn:microsoft.com/office/officeart/2005/8/layout/list1"/>
    <dgm:cxn modelId="{697AAE30-1E0D-4B4A-B275-0D9ACC4C2C28}" type="presParOf" srcId="{8B16207E-21EA-4BBC-9ABA-8D29E6130FAC}" destId="{59406E63-E8BB-40EF-AA73-77AAC2D69981}" srcOrd="4" destOrd="0" presId="urn:microsoft.com/office/officeart/2005/8/layout/list1"/>
    <dgm:cxn modelId="{6CBB1F2F-F6C3-4F76-A62F-EC30337C0510}" type="presParOf" srcId="{59406E63-E8BB-40EF-AA73-77AAC2D69981}" destId="{98D0889A-CEF0-4C63-9B35-689C1713E69A}" srcOrd="0" destOrd="0" presId="urn:microsoft.com/office/officeart/2005/8/layout/list1"/>
    <dgm:cxn modelId="{4E4A6A1A-E2F2-4E51-8AA9-E3C027A0900A}" type="presParOf" srcId="{59406E63-E8BB-40EF-AA73-77AAC2D69981}" destId="{BF6E1277-587E-47FE-8FD5-2B54B73087C2}" srcOrd="1" destOrd="0" presId="urn:microsoft.com/office/officeart/2005/8/layout/list1"/>
    <dgm:cxn modelId="{F675EB40-94D0-4700-8906-4DD5A721CFD8}" type="presParOf" srcId="{8B16207E-21EA-4BBC-9ABA-8D29E6130FAC}" destId="{3514E5C6-BAD4-42BE-B96B-364500EE9A73}" srcOrd="5" destOrd="0" presId="urn:microsoft.com/office/officeart/2005/8/layout/list1"/>
    <dgm:cxn modelId="{6363F6E4-0030-4FFE-8407-EF721187943B}" type="presParOf" srcId="{8B16207E-21EA-4BBC-9ABA-8D29E6130FAC}" destId="{07C43E11-CA4D-4B59-9503-934F38EC306C}" srcOrd="6" destOrd="0" presId="urn:microsoft.com/office/officeart/2005/8/layout/list1"/>
    <dgm:cxn modelId="{0DB6BD15-079E-4AE3-991F-0C727C342BB1}" type="presParOf" srcId="{8B16207E-21EA-4BBC-9ABA-8D29E6130FAC}" destId="{3B0C6D62-77AF-4B84-AD27-60F33E3F43BB}" srcOrd="7" destOrd="0" presId="urn:microsoft.com/office/officeart/2005/8/layout/list1"/>
    <dgm:cxn modelId="{DFC6BD08-144F-409D-893F-074D671C978F}" type="presParOf" srcId="{8B16207E-21EA-4BBC-9ABA-8D29E6130FAC}" destId="{7A840C90-3C11-47E0-8CC3-ACA64C1B89A4}" srcOrd="8" destOrd="0" presId="urn:microsoft.com/office/officeart/2005/8/layout/list1"/>
    <dgm:cxn modelId="{92DB8B0E-0DD4-482A-9396-AD8C2288EAAD}" type="presParOf" srcId="{7A840C90-3C11-47E0-8CC3-ACA64C1B89A4}" destId="{75E07C48-B210-4354-9459-8630C9FC5A19}" srcOrd="0" destOrd="0" presId="urn:microsoft.com/office/officeart/2005/8/layout/list1"/>
    <dgm:cxn modelId="{DC795248-DB0D-4573-B128-1D025A1DD1E7}" type="presParOf" srcId="{7A840C90-3C11-47E0-8CC3-ACA64C1B89A4}" destId="{0D91E3E9-3AA4-4AE9-BC44-9EA512CF04ED}" srcOrd="1" destOrd="0" presId="urn:microsoft.com/office/officeart/2005/8/layout/list1"/>
    <dgm:cxn modelId="{19FE8357-C82E-446C-BA8C-1C738E1089B4}" type="presParOf" srcId="{8B16207E-21EA-4BBC-9ABA-8D29E6130FAC}" destId="{D88EBEE1-DC92-41B5-A820-A8343CD5B625}" srcOrd="9" destOrd="0" presId="urn:microsoft.com/office/officeart/2005/8/layout/list1"/>
    <dgm:cxn modelId="{8A127707-E846-4114-A4DA-ED514D58B154}" type="presParOf" srcId="{8B16207E-21EA-4BBC-9ABA-8D29E6130FAC}" destId="{BB33CE76-04A7-45C5-8459-F77C2A365F36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02F493-5F72-4BAC-BC39-1D9876353582}">
      <dsp:nvSpPr>
        <dsp:cNvPr id="0" name=""/>
        <dsp:cNvSpPr/>
      </dsp:nvSpPr>
      <dsp:spPr>
        <a:xfrm>
          <a:off x="0" y="631803"/>
          <a:ext cx="10726447" cy="19183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491" tIns="437388" rIns="832491" bIns="149352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刑法第</a:t>
          </a:r>
          <a:r>
            <a:rPr lang="en-US" altLang="zh-TW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140</a:t>
          </a:r>
          <a:r>
            <a:rPr lang="zh-TW" altLang="en-US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條之立法目的係為維護公務執行順利，並非藉由刑事處罰箝制言論或助長威權官僚文化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對公務員及職務之侮辱性言論，屬於低價值言論，應做寬鬆審查</a:t>
          </a:r>
        </a:p>
      </dsp:txBody>
      <dsp:txXfrm>
        <a:off x="0" y="631803"/>
        <a:ext cx="10726447" cy="1918350"/>
      </dsp:txXfrm>
    </dsp:sp>
    <dsp:sp modelId="{B0662130-B05C-4D17-AEF2-4BF015203EDA}">
      <dsp:nvSpPr>
        <dsp:cNvPr id="0" name=""/>
        <dsp:cNvSpPr/>
      </dsp:nvSpPr>
      <dsp:spPr>
        <a:xfrm>
          <a:off x="536322" y="321843"/>
          <a:ext cx="750851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04" tIns="0" rIns="283804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刑法第</a:t>
          </a:r>
          <a:r>
            <a:rPr lang="en-US" altLang="zh-TW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140</a:t>
          </a:r>
          <a:r>
            <a:rPr lang="zh-TW" altLang="en-US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條「不禁止」民眾批判、評論公務員或職務</a:t>
          </a:r>
        </a:p>
      </dsp:txBody>
      <dsp:txXfrm>
        <a:off x="566584" y="352105"/>
        <a:ext cx="7447988" cy="559396"/>
      </dsp:txXfrm>
    </dsp:sp>
    <dsp:sp modelId="{12F60555-E341-44E0-B24F-D585B28A1F85}">
      <dsp:nvSpPr>
        <dsp:cNvPr id="0" name=""/>
        <dsp:cNvSpPr/>
      </dsp:nvSpPr>
      <dsp:spPr>
        <a:xfrm>
          <a:off x="0" y="2973513"/>
          <a:ext cx="10726447" cy="15214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491" tIns="437388" rIns="832491" bIns="149352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透過「當場」、「依法執行職務」、「公然」等構成要件限縮處罰範圍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個案若非無端謾罵，屬於評論範圍，並不當然構成侮辱公務員罪</a:t>
          </a:r>
        </a:p>
      </dsp:txBody>
      <dsp:txXfrm>
        <a:off x="0" y="2973513"/>
        <a:ext cx="10726447" cy="1521449"/>
      </dsp:txXfrm>
    </dsp:sp>
    <dsp:sp modelId="{E0124054-475A-46C7-9940-73601C3964A5}">
      <dsp:nvSpPr>
        <dsp:cNvPr id="0" name=""/>
        <dsp:cNvSpPr/>
      </dsp:nvSpPr>
      <dsp:spPr>
        <a:xfrm>
          <a:off x="536322" y="2663553"/>
          <a:ext cx="750851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04" tIns="0" rIns="283804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本條已限縮處罰範圍，以平衡言論自由與公共利益之維護</a:t>
          </a:r>
        </a:p>
      </dsp:txBody>
      <dsp:txXfrm>
        <a:off x="566584" y="2693815"/>
        <a:ext cx="7447988" cy="5593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02F493-5F72-4BAC-BC39-1D9876353582}">
      <dsp:nvSpPr>
        <dsp:cNvPr id="0" name=""/>
        <dsp:cNvSpPr/>
      </dsp:nvSpPr>
      <dsp:spPr>
        <a:xfrm>
          <a:off x="0" y="631803"/>
          <a:ext cx="10726447" cy="19183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491" tIns="437388" rIns="832491" bIns="149352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刑法第</a:t>
          </a:r>
          <a:r>
            <a:rPr lang="en-US" altLang="zh-TW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140</a:t>
          </a:r>
          <a:r>
            <a:rPr lang="zh-TW" altLang="en-US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條之立法目的係為維護公務執行順利，並非藉由刑事處罰箝制言論或助長威權官僚文化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對公務員及職務之侮辱性言論，屬於低價值言論，不應受到高密度保護</a:t>
          </a:r>
        </a:p>
      </dsp:txBody>
      <dsp:txXfrm>
        <a:off x="0" y="631803"/>
        <a:ext cx="10726447" cy="1918350"/>
      </dsp:txXfrm>
    </dsp:sp>
    <dsp:sp modelId="{B0662130-B05C-4D17-AEF2-4BF015203EDA}">
      <dsp:nvSpPr>
        <dsp:cNvPr id="0" name=""/>
        <dsp:cNvSpPr/>
      </dsp:nvSpPr>
      <dsp:spPr>
        <a:xfrm>
          <a:off x="536322" y="321843"/>
          <a:ext cx="750851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04" tIns="0" rIns="283804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刑法第</a:t>
          </a:r>
          <a:r>
            <a:rPr lang="en-US" altLang="zh-TW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140</a:t>
          </a:r>
          <a:r>
            <a:rPr lang="zh-TW" altLang="en-US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條「不禁止」民眾批判、評論公務員或職務</a:t>
          </a:r>
        </a:p>
      </dsp:txBody>
      <dsp:txXfrm>
        <a:off x="566584" y="352105"/>
        <a:ext cx="7447988" cy="559396"/>
      </dsp:txXfrm>
    </dsp:sp>
    <dsp:sp modelId="{12F60555-E341-44E0-B24F-D585B28A1F85}">
      <dsp:nvSpPr>
        <dsp:cNvPr id="0" name=""/>
        <dsp:cNvSpPr/>
      </dsp:nvSpPr>
      <dsp:spPr>
        <a:xfrm>
          <a:off x="0" y="2973513"/>
          <a:ext cx="10726447" cy="15214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491" tIns="437388" rIns="832491" bIns="149352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透過「當場」、「依法執行職務」、「公然」等構成要件限縮處罰範圍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個案若非無端謾罵，屬於評論範圍，並不當然構成侮辱公務員罪</a:t>
          </a:r>
        </a:p>
      </dsp:txBody>
      <dsp:txXfrm>
        <a:off x="0" y="2973513"/>
        <a:ext cx="10726447" cy="1521449"/>
      </dsp:txXfrm>
    </dsp:sp>
    <dsp:sp modelId="{E0124054-475A-46C7-9940-73601C3964A5}">
      <dsp:nvSpPr>
        <dsp:cNvPr id="0" name=""/>
        <dsp:cNvSpPr/>
      </dsp:nvSpPr>
      <dsp:spPr>
        <a:xfrm>
          <a:off x="536322" y="2663553"/>
          <a:ext cx="750851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04" tIns="0" rIns="283804" bIns="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1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本條已限縮處罰範圍，以平衡言論自由與公共利益之維護</a:t>
          </a:r>
        </a:p>
      </dsp:txBody>
      <dsp:txXfrm>
        <a:off x="566584" y="2693815"/>
        <a:ext cx="7447988" cy="5593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D4FD53-667E-467E-9836-5A9651DA8C22}">
      <dsp:nvSpPr>
        <dsp:cNvPr id="0" name=""/>
        <dsp:cNvSpPr/>
      </dsp:nvSpPr>
      <dsp:spPr>
        <a:xfrm>
          <a:off x="0" y="570271"/>
          <a:ext cx="11293880" cy="9276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531" tIns="395732" rIns="876531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9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並非只保障公務員個人名譽法益，更攸關公務員執法嚴正性及公權力實現</a:t>
          </a:r>
        </a:p>
      </dsp:txBody>
      <dsp:txXfrm>
        <a:off x="0" y="570271"/>
        <a:ext cx="11293880" cy="927675"/>
      </dsp:txXfrm>
    </dsp:sp>
    <dsp:sp modelId="{EFC10C90-5D12-4606-BBB3-4E8E309A12BE}">
      <dsp:nvSpPr>
        <dsp:cNvPr id="0" name=""/>
        <dsp:cNvSpPr/>
      </dsp:nvSpPr>
      <dsp:spPr>
        <a:xfrm>
          <a:off x="564694" y="289831"/>
          <a:ext cx="7905716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817" tIns="0" rIns="298817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民事與刑事並非互斥關係</a:t>
          </a:r>
        </a:p>
      </dsp:txBody>
      <dsp:txXfrm>
        <a:off x="592074" y="317211"/>
        <a:ext cx="7850956" cy="506120"/>
      </dsp:txXfrm>
    </dsp:sp>
    <dsp:sp modelId="{07C43E11-CA4D-4B59-9503-934F38EC306C}">
      <dsp:nvSpPr>
        <dsp:cNvPr id="0" name=""/>
        <dsp:cNvSpPr/>
      </dsp:nvSpPr>
      <dsp:spPr>
        <a:xfrm>
          <a:off x="0" y="1880986"/>
          <a:ext cx="11293880" cy="9276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531" tIns="395732" rIns="876531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9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以何種手段確保公務執行的順利，在合乎憲法基本原則下，應尊重立法政策選擇。</a:t>
          </a:r>
        </a:p>
      </dsp:txBody>
      <dsp:txXfrm>
        <a:off x="0" y="1880986"/>
        <a:ext cx="11293880" cy="927675"/>
      </dsp:txXfrm>
    </dsp:sp>
    <dsp:sp modelId="{BF6E1277-587E-47FE-8FD5-2B54B73087C2}">
      <dsp:nvSpPr>
        <dsp:cNvPr id="0" name=""/>
        <dsp:cNvSpPr/>
      </dsp:nvSpPr>
      <dsp:spPr>
        <a:xfrm>
          <a:off x="564694" y="1600546"/>
          <a:ext cx="7905716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817" tIns="0" rIns="298817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新加坡、法國均有類似我國刑法第</a:t>
          </a:r>
          <a:r>
            <a:rPr lang="en-US" altLang="zh-TW" sz="19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140</a:t>
          </a:r>
          <a:r>
            <a:rPr lang="zh-TW" altLang="en-US" sz="19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條之立法</a:t>
          </a:r>
        </a:p>
      </dsp:txBody>
      <dsp:txXfrm>
        <a:off x="592074" y="1627926"/>
        <a:ext cx="7850956" cy="506120"/>
      </dsp:txXfrm>
    </dsp:sp>
    <dsp:sp modelId="{BB33CE76-04A7-45C5-8459-F77C2A365F36}">
      <dsp:nvSpPr>
        <dsp:cNvPr id="0" name=""/>
        <dsp:cNvSpPr/>
      </dsp:nvSpPr>
      <dsp:spPr>
        <a:xfrm>
          <a:off x="0" y="3191701"/>
          <a:ext cx="11293880" cy="1795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531" tIns="395732" rIns="876531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9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對公務員依法執行職務造成負面影響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9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對法安定性及職務進行造成干擾，危害國家公權力嚴正性及法律威信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9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應依具體個案整體觀察是否含輕蔑侮辱意思為斷，並非口出惡言即構成本罪。</a:t>
          </a:r>
        </a:p>
      </dsp:txBody>
      <dsp:txXfrm>
        <a:off x="0" y="3191701"/>
        <a:ext cx="11293880" cy="1795500"/>
      </dsp:txXfrm>
    </dsp:sp>
    <dsp:sp modelId="{0D91E3E9-3AA4-4AE9-BC44-9EA512CF04ED}">
      <dsp:nvSpPr>
        <dsp:cNvPr id="0" name=""/>
        <dsp:cNvSpPr/>
      </dsp:nvSpPr>
      <dsp:spPr>
        <a:xfrm>
          <a:off x="564694" y="2911261"/>
          <a:ext cx="7905716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817" tIns="0" rIns="298817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900" b="1" kern="1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縱容對公務員依法執行職務的侮辱行為，就是放任對公權力的挑釁</a:t>
          </a:r>
        </a:p>
      </dsp:txBody>
      <dsp:txXfrm>
        <a:off x="592074" y="2938641"/>
        <a:ext cx="7850956" cy="50612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D4FD53-667E-467E-9836-5A9651DA8C22}">
      <dsp:nvSpPr>
        <dsp:cNvPr id="0" name=""/>
        <dsp:cNvSpPr/>
      </dsp:nvSpPr>
      <dsp:spPr>
        <a:xfrm>
          <a:off x="0" y="486256"/>
          <a:ext cx="11293880" cy="10741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531" tIns="458216" rIns="876531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2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同專家諮詢意見，「侮辱」符合明確性原則</a:t>
          </a:r>
        </a:p>
      </dsp:txBody>
      <dsp:txXfrm>
        <a:off x="0" y="486256"/>
        <a:ext cx="11293880" cy="1074150"/>
      </dsp:txXfrm>
    </dsp:sp>
    <dsp:sp modelId="{EFC10C90-5D12-4606-BBB3-4E8E309A12BE}">
      <dsp:nvSpPr>
        <dsp:cNvPr id="0" name=""/>
        <dsp:cNvSpPr/>
      </dsp:nvSpPr>
      <dsp:spPr>
        <a:xfrm>
          <a:off x="564694" y="161536"/>
          <a:ext cx="7905716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817" tIns="0" rIns="298817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爭點題綱三</a:t>
          </a:r>
        </a:p>
      </dsp:txBody>
      <dsp:txXfrm>
        <a:off x="596397" y="193239"/>
        <a:ext cx="7842310" cy="586034"/>
      </dsp:txXfrm>
    </dsp:sp>
    <dsp:sp modelId="{07C43E11-CA4D-4B59-9503-934F38EC306C}">
      <dsp:nvSpPr>
        <dsp:cNvPr id="0" name=""/>
        <dsp:cNvSpPr/>
      </dsp:nvSpPr>
      <dsp:spPr>
        <a:xfrm>
          <a:off x="0" y="2003926"/>
          <a:ext cx="11293880" cy="15939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531" tIns="458216" rIns="876531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2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依刑法體系解釋，應指第</a:t>
          </a:r>
          <a:r>
            <a:rPr lang="en-US" altLang="zh-TW" sz="22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10</a:t>
          </a:r>
          <a:r>
            <a:rPr lang="zh-TW" altLang="en-US" sz="22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條第</a:t>
          </a:r>
          <a:r>
            <a:rPr lang="en-US" altLang="zh-TW" sz="22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r>
            <a:rPr lang="zh-TW" altLang="en-US" sz="22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項所定公務員。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2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對依法執行公務之公務員，均應保護其職務行使順利、不受干擾。</a:t>
          </a:r>
        </a:p>
      </dsp:txBody>
      <dsp:txXfrm>
        <a:off x="0" y="2003926"/>
        <a:ext cx="11293880" cy="1593900"/>
      </dsp:txXfrm>
    </dsp:sp>
    <dsp:sp modelId="{BF6E1277-587E-47FE-8FD5-2B54B73087C2}">
      <dsp:nvSpPr>
        <dsp:cNvPr id="0" name=""/>
        <dsp:cNvSpPr/>
      </dsp:nvSpPr>
      <dsp:spPr>
        <a:xfrm>
          <a:off x="564694" y="1679206"/>
          <a:ext cx="7905716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817" tIns="0" rIns="298817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爭點題綱四</a:t>
          </a:r>
        </a:p>
      </dsp:txBody>
      <dsp:txXfrm>
        <a:off x="596397" y="1710909"/>
        <a:ext cx="7842310" cy="586034"/>
      </dsp:txXfrm>
    </dsp:sp>
    <dsp:sp modelId="{BB33CE76-04A7-45C5-8459-F77C2A365F36}">
      <dsp:nvSpPr>
        <dsp:cNvPr id="0" name=""/>
        <dsp:cNvSpPr/>
      </dsp:nvSpPr>
      <dsp:spPr>
        <a:xfrm>
          <a:off x="0" y="4041346"/>
          <a:ext cx="11293880" cy="10741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531" tIns="458216" rIns="876531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22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「依法行使之職務」實務已有穩定見解，與「侮辱公署」之行為客體不同。</a:t>
          </a:r>
        </a:p>
      </dsp:txBody>
      <dsp:txXfrm>
        <a:off x="0" y="4041346"/>
        <a:ext cx="11293880" cy="1074150"/>
      </dsp:txXfrm>
    </dsp:sp>
    <dsp:sp modelId="{0D91E3E9-3AA4-4AE9-BC44-9EA512CF04ED}">
      <dsp:nvSpPr>
        <dsp:cNvPr id="0" name=""/>
        <dsp:cNvSpPr/>
      </dsp:nvSpPr>
      <dsp:spPr>
        <a:xfrm>
          <a:off x="564694" y="3716626"/>
          <a:ext cx="7905716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817" tIns="0" rIns="298817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200" b="1" kern="1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爭點題綱五</a:t>
          </a:r>
        </a:p>
      </dsp:txBody>
      <dsp:txXfrm>
        <a:off x="596397" y="3748329"/>
        <a:ext cx="7842310" cy="586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5F1CD92-DA11-42CA-9E28-F57FD4F371F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237265-C715-4164-8B30-E32A9AE5535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152FC6-64DD-41BE-A95D-2E3785E1B9A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845297-E8C3-4A56-9516-E18309FF27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7280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F10FA5-98E6-FB4E-97B6-D4EB979E8963}" type="datetimeFigureOut">
              <a:rPr lang="en-US" smtClean="0"/>
              <a:t>12/25/2023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22E1E8-19DD-9846-964E-7494B0E7F5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4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https://unsplash.com/photos/jqD8bSQY6Ic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22E1E8-19DD-9846-964E-7494B0E7F5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284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736490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F6A9E-8B6E-4257-A818-0B455E0EBE0B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355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Full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863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Full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37D48983-1E68-4266-AEF9-EDACD0A437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4409114"/>
              <a:gd name="connsiteY0" fmla="*/ 0 h 2126547"/>
              <a:gd name="connsiteX1" fmla="*/ 4409114 w 4409114"/>
              <a:gd name="connsiteY1" fmla="*/ 0 h 2126547"/>
              <a:gd name="connsiteX2" fmla="*/ 4409114 w 4409114"/>
              <a:gd name="connsiteY2" fmla="*/ 2126547 h 2126547"/>
              <a:gd name="connsiteX3" fmla="*/ 0 w 4409114"/>
              <a:gd name="connsiteY3" fmla="*/ 2126547 h 212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09114" h="2126547">
                <a:moveTo>
                  <a:pt x="0" y="0"/>
                </a:moveTo>
                <a:lnTo>
                  <a:pt x="4409114" y="0"/>
                </a:lnTo>
                <a:lnTo>
                  <a:pt x="4409114" y="2126547"/>
                </a:lnTo>
                <a:lnTo>
                  <a:pt x="0" y="212654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051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Full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37D48983-1E68-4266-AEF9-EDACD0A437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358743" y="0"/>
            <a:ext cx="4064000" cy="6858000"/>
          </a:xfrm>
          <a:custGeom>
            <a:avLst/>
            <a:gdLst>
              <a:gd name="connsiteX0" fmla="*/ 0 w 4409114"/>
              <a:gd name="connsiteY0" fmla="*/ 0 h 2126547"/>
              <a:gd name="connsiteX1" fmla="*/ 4409114 w 4409114"/>
              <a:gd name="connsiteY1" fmla="*/ 0 h 2126547"/>
              <a:gd name="connsiteX2" fmla="*/ 4409114 w 4409114"/>
              <a:gd name="connsiteY2" fmla="*/ 2126547 h 2126547"/>
              <a:gd name="connsiteX3" fmla="*/ 0 w 4409114"/>
              <a:gd name="connsiteY3" fmla="*/ 2126547 h 212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09114" h="2126547">
                <a:moveTo>
                  <a:pt x="0" y="0"/>
                </a:moveTo>
                <a:lnTo>
                  <a:pt x="4409114" y="0"/>
                </a:lnTo>
                <a:lnTo>
                  <a:pt x="4409114" y="2126547"/>
                </a:lnTo>
                <a:lnTo>
                  <a:pt x="0" y="212654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946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out The Compa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1186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bout The Compa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EE54348A-3A7A-4D21-927F-1E2FB257E29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74182" y="1575356"/>
            <a:ext cx="2364861" cy="2987119"/>
          </a:xfrm>
          <a:prstGeom prst="roundRect">
            <a:avLst>
              <a:gd name="adj" fmla="val 5834"/>
            </a:avLst>
          </a:prstGeom>
        </p:spPr>
        <p:txBody>
          <a:bodyPr/>
          <a:lstStyle/>
          <a:p>
            <a:endParaRPr lang="en-BD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5888342C-7AA7-4E6E-8B8D-E3A7D1F3D4B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567107" y="1575356"/>
            <a:ext cx="2364861" cy="2987119"/>
          </a:xfrm>
          <a:prstGeom prst="roundRect">
            <a:avLst>
              <a:gd name="adj" fmla="val 5834"/>
            </a:avLst>
          </a:prstGeom>
        </p:spPr>
        <p:txBody>
          <a:bodyPr/>
          <a:lstStyle/>
          <a:p>
            <a:endParaRPr lang="en-BD"/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19DB5C48-B5EA-441D-BED7-64103090663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260032" y="1575356"/>
            <a:ext cx="2364861" cy="2987119"/>
          </a:xfrm>
          <a:prstGeom prst="roundRect">
            <a:avLst>
              <a:gd name="adj" fmla="val 5834"/>
            </a:avLst>
          </a:prstGeom>
        </p:spPr>
        <p:txBody>
          <a:bodyPr/>
          <a:lstStyle/>
          <a:p>
            <a:endParaRPr lang="en-BD"/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7FF1055C-72EB-4C2F-8D6B-37F16DE06FE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952957" y="1575356"/>
            <a:ext cx="2364861" cy="2987119"/>
          </a:xfrm>
          <a:prstGeom prst="roundRect">
            <a:avLst>
              <a:gd name="adj" fmla="val 5834"/>
            </a:avLst>
          </a:prstGeom>
        </p:spPr>
        <p:txBody>
          <a:bodyPr/>
          <a:lstStyle/>
          <a:p>
            <a:endParaRPr lang="en-BD"/>
          </a:p>
        </p:txBody>
      </p:sp>
    </p:spTree>
    <p:extLst>
      <p:ext uri="{BB962C8B-B14F-4D97-AF65-F5344CB8AC3E}">
        <p14:creationId xmlns:p14="http://schemas.microsoft.com/office/powerpoint/2010/main" val="1431198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Full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7582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/>
          <p:nvPr/>
        </p:nvSpPr>
        <p:spPr>
          <a:xfrm>
            <a:off x="-58733" y="-50799"/>
            <a:ext cx="5519733" cy="6923500"/>
          </a:xfrm>
          <a:custGeom>
            <a:avLst/>
            <a:gdLst/>
            <a:ahLst/>
            <a:cxnLst/>
            <a:rect l="l" t="t" r="r" b="b"/>
            <a:pathLst>
              <a:path w="165592" h="207705" extrusionOk="0">
                <a:moveTo>
                  <a:pt x="165592" y="207264"/>
                </a:moveTo>
                <a:lnTo>
                  <a:pt x="58150" y="0"/>
                </a:lnTo>
                <a:lnTo>
                  <a:pt x="0" y="643"/>
                </a:lnTo>
                <a:lnTo>
                  <a:pt x="881" y="207705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</p:sp>
      <p:sp>
        <p:nvSpPr>
          <p:cNvPr id="23" name="Google Shape;23;p4"/>
          <p:cNvSpPr/>
          <p:nvPr/>
        </p:nvSpPr>
        <p:spPr>
          <a:xfrm flipH="1">
            <a:off x="-863467" y="-19667"/>
            <a:ext cx="33092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" name="Google Shape;24;p4"/>
          <p:cNvSpPr txBox="1">
            <a:spLocks noGrp="1"/>
          </p:cNvSpPr>
          <p:nvPr>
            <p:ph type="body" idx="1"/>
          </p:nvPr>
        </p:nvSpPr>
        <p:spPr>
          <a:xfrm>
            <a:off x="1320500" y="1362600"/>
            <a:ext cx="9790800" cy="449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609585" lvl="0" indent="-609585" rtl="0">
              <a:spcBef>
                <a:spcPts val="800"/>
              </a:spcBef>
              <a:spcAft>
                <a:spcPts val="0"/>
              </a:spcAft>
              <a:buSzPts val="3600"/>
              <a:buChar char="▸"/>
              <a:defRPr sz="4800" i="1"/>
            </a:lvl1pPr>
            <a:lvl2pPr marL="1219170" lvl="1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2pPr>
            <a:lvl3pPr marL="1828754" lvl="2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3pPr>
            <a:lvl4pPr marL="2438339" lvl="3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4pPr>
            <a:lvl5pPr marL="3047924" lvl="4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5pPr>
            <a:lvl6pPr marL="3657509" lvl="5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6pPr>
            <a:lvl7pPr marL="4267093" lvl="6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7pPr>
            <a:lvl8pPr marL="4876678" lvl="7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8pPr>
            <a:lvl9pPr marL="5486263" lvl="8" indent="-609585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9pPr>
          </a:lstStyle>
          <a:p>
            <a:endParaRPr/>
          </a:p>
        </p:txBody>
      </p:sp>
      <p:sp>
        <p:nvSpPr>
          <p:cNvPr id="25" name="Google Shape;25;p4"/>
          <p:cNvSpPr txBox="1"/>
          <p:nvPr/>
        </p:nvSpPr>
        <p:spPr>
          <a:xfrm>
            <a:off x="-161533" y="-362467"/>
            <a:ext cx="2607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rPr>
              <a:t>“</a:t>
            </a:r>
            <a:endParaRPr sz="20000">
              <a:solidFill>
                <a:srgbClr val="FFFFFF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6" name="Google Shape;26;p4"/>
          <p:cNvSpPr/>
          <p:nvPr/>
        </p:nvSpPr>
        <p:spPr>
          <a:xfrm flipH="1">
            <a:off x="1921263" y="-19667"/>
            <a:ext cx="994400" cy="9988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" name="Google Shape;27;p4"/>
          <p:cNvSpPr/>
          <p:nvPr/>
        </p:nvSpPr>
        <p:spPr>
          <a:xfrm flipH="1">
            <a:off x="9276399" y="5859533"/>
            <a:ext cx="3525200" cy="9988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" name="Google Shape;28;p4"/>
          <p:cNvSpPr txBox="1"/>
          <p:nvPr/>
        </p:nvSpPr>
        <p:spPr>
          <a:xfrm>
            <a:off x="9276633" y="5516733"/>
            <a:ext cx="29152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rPr>
              <a:t>”</a:t>
            </a:r>
            <a:endParaRPr sz="20000">
              <a:solidFill>
                <a:srgbClr val="FFFFFF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9" name="Google Shape;29;p4"/>
          <p:cNvSpPr/>
          <p:nvPr/>
        </p:nvSpPr>
        <p:spPr>
          <a:xfrm flipH="1">
            <a:off x="8835396" y="5859533"/>
            <a:ext cx="9944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855684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inverted">
  <p:cSld name="Blank inverted">
    <p:bg>
      <p:bgPr>
        <a:solidFill>
          <a:srgbClr val="22222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2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</p:spPr>
      </p:sp>
      <p:sp>
        <p:nvSpPr>
          <p:cNvPr id="97" name="Google Shape;97;p12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8" name="Google Shape;98;p12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9" name="Google Shape;99;p12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0" name="Google Shape;100;p12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422603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rgbClr val="22222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-14700" y="-14700"/>
            <a:ext cx="12192000" cy="6858000"/>
          </a:xfrm>
          <a:prstGeom prst="rect">
            <a:avLst/>
          </a:prstGeom>
          <a:solidFill>
            <a:srgbClr val="222222">
              <a:alpha val="646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" name="Google Shape;11;p2"/>
          <p:cNvSpPr/>
          <p:nvPr/>
        </p:nvSpPr>
        <p:spPr>
          <a:xfrm>
            <a:off x="6781800" y="-50800"/>
            <a:ext cx="5486400" cy="6959600"/>
          </a:xfrm>
          <a:custGeom>
            <a:avLst/>
            <a:gdLst/>
            <a:ahLst/>
            <a:cxnLst/>
            <a:rect l="l" t="t" r="r" b="b"/>
            <a:pathLst>
              <a:path w="164592" h="208788" extrusionOk="0">
                <a:moveTo>
                  <a:pt x="0" y="1524"/>
                </a:moveTo>
                <a:lnTo>
                  <a:pt x="107442" y="208788"/>
                </a:lnTo>
                <a:lnTo>
                  <a:pt x="164592" y="208788"/>
                </a:lnTo>
                <a:lnTo>
                  <a:pt x="164592" y="0"/>
                </a:lnTo>
                <a:close/>
              </a:path>
            </a:pathLst>
          </a:custGeom>
          <a:solidFill>
            <a:srgbClr val="FF8700">
              <a:alpha val="85380"/>
            </a:srgbClr>
          </a:solidFill>
          <a:ln>
            <a:noFill/>
          </a:ln>
        </p:spPr>
      </p:sp>
      <p:sp>
        <p:nvSpPr>
          <p:cNvPr id="12" name="Google Shape;12;p2"/>
          <p:cNvSpPr/>
          <p:nvPr/>
        </p:nvSpPr>
        <p:spPr>
          <a:xfrm flipH="1">
            <a:off x="-558600" y="5859200"/>
            <a:ext cx="10896400" cy="998800"/>
          </a:xfrm>
          <a:prstGeom prst="parallelogram">
            <a:avLst>
              <a:gd name="adj" fmla="val 51542"/>
            </a:avLst>
          </a:prstGeom>
          <a:solidFill>
            <a:srgbClr val="FFFFFF">
              <a:alpha val="1769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434343"/>
              </a:solidFill>
            </a:endParaRPr>
          </a:p>
        </p:txBody>
      </p:sp>
      <p:sp>
        <p:nvSpPr>
          <p:cNvPr id="13" name="Google Shape;13;p2"/>
          <p:cNvSpPr/>
          <p:nvPr/>
        </p:nvSpPr>
        <p:spPr>
          <a:xfrm flipH="1">
            <a:off x="1371300" y="5555200"/>
            <a:ext cx="11159600" cy="304000"/>
          </a:xfrm>
          <a:prstGeom prst="parallelogram">
            <a:avLst>
              <a:gd name="adj" fmla="val 51542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1371300" y="0"/>
            <a:ext cx="6984800" cy="53600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62751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</p:sp>
      <p:sp>
        <p:nvSpPr>
          <p:cNvPr id="32" name="Google Shape;32;p5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" name="Google Shape;33;p5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4" name="Google Shape;34;p5"/>
          <p:cNvSpPr/>
          <p:nvPr/>
        </p:nvSpPr>
        <p:spPr>
          <a:xfrm flipH="1">
            <a:off x="990604" y="363800"/>
            <a:ext cx="10007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" name="Google Shape;35;p5"/>
          <p:cNvSpPr/>
          <p:nvPr/>
        </p:nvSpPr>
        <p:spPr>
          <a:xfrm flipH="1">
            <a:off x="10482157" y="363800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" name="Google Shape;36;p5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" name="Google Shape;37;p5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body" idx="1"/>
          </p:nvPr>
        </p:nvSpPr>
        <p:spPr>
          <a:xfrm>
            <a:off x="1473200" y="1703500"/>
            <a:ext cx="10109200" cy="4864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558786">
              <a:spcBef>
                <a:spcPts val="800"/>
              </a:spcBef>
              <a:spcAft>
                <a:spcPts val="0"/>
              </a:spcAft>
              <a:buSzPts val="3000"/>
              <a:buChar char="▸"/>
              <a:defRPr/>
            </a:lvl1pPr>
            <a:lvl2pPr marL="1219170" lvl="1" indent="-507987">
              <a:spcBef>
                <a:spcPts val="0"/>
              </a:spcBef>
              <a:spcAft>
                <a:spcPts val="0"/>
              </a:spcAft>
              <a:buSzPts val="2400"/>
              <a:buChar char="▹"/>
              <a:defRPr/>
            </a:lvl2pPr>
            <a:lvl3pPr marL="1828754" lvl="2" indent="-507987">
              <a:spcBef>
                <a:spcPts val="0"/>
              </a:spcBef>
              <a:spcAft>
                <a:spcPts val="0"/>
              </a:spcAft>
              <a:buSzPts val="2400"/>
              <a:buChar char="▹"/>
              <a:defRPr/>
            </a:lvl3pPr>
            <a:lvl4pPr marL="2438339" lvl="3" indent="-45718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4pPr>
            <a:lvl5pPr marL="3047924" lvl="4" indent="-45718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5pPr>
            <a:lvl6pPr marL="3657509" lvl="5" indent="-45718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6pPr>
            <a:lvl7pPr marL="4267093" lvl="6" indent="-45718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7pPr>
            <a:lvl8pPr marL="4876678" lvl="7" indent="-45718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8pPr>
            <a:lvl9pPr marL="5486263" lvl="8" indent="-457189">
              <a:spcBef>
                <a:spcPts val="0"/>
              </a:spcBef>
              <a:spcAft>
                <a:spcPts val="0"/>
              </a:spcAft>
              <a:buSzPts val="1800"/>
              <a:buChar char="▹"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60586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7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</p:sp>
      <p:sp>
        <p:nvSpPr>
          <p:cNvPr id="53" name="Google Shape;53;p7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4" name="Google Shape;54;p7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5" name="Google Shape;55;p7"/>
          <p:cNvSpPr/>
          <p:nvPr/>
        </p:nvSpPr>
        <p:spPr>
          <a:xfrm flipH="1">
            <a:off x="990604" y="363800"/>
            <a:ext cx="10007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6" name="Google Shape;56;p7"/>
          <p:cNvSpPr/>
          <p:nvPr/>
        </p:nvSpPr>
        <p:spPr>
          <a:xfrm flipH="1">
            <a:off x="10482157" y="363800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" name="Google Shape;57;p7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8" name="Google Shape;58;p7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7"/>
          <p:cNvSpPr txBox="1">
            <a:spLocks noGrp="1"/>
          </p:cNvSpPr>
          <p:nvPr>
            <p:ph type="body" idx="1"/>
          </p:nvPr>
        </p:nvSpPr>
        <p:spPr>
          <a:xfrm>
            <a:off x="1473200" y="1632467"/>
            <a:ext cx="3230800" cy="4732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74121" rtl="0">
              <a:spcBef>
                <a:spcPts val="800"/>
              </a:spcBef>
              <a:spcAft>
                <a:spcPts val="0"/>
              </a:spcAft>
              <a:buSzPts val="2000"/>
              <a:buChar char="▸"/>
              <a:defRPr sz="2667"/>
            </a:lvl1pPr>
            <a:lvl2pPr marL="1219170" lvl="1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2pPr>
            <a:lvl3pPr marL="1828754" lvl="2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3pPr>
            <a:lvl4pPr marL="2438339" lvl="3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4pPr>
            <a:lvl5pPr marL="3047924" lvl="4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5pPr>
            <a:lvl6pPr marL="3657509" lvl="5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6pPr>
            <a:lvl7pPr marL="4267093" lvl="6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7pPr>
            <a:lvl8pPr marL="4876678" lvl="7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8pPr>
            <a:lvl9pPr marL="5486263" lvl="8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9pPr>
          </a:lstStyle>
          <a:p>
            <a:endParaRPr/>
          </a:p>
        </p:txBody>
      </p:sp>
      <p:sp>
        <p:nvSpPr>
          <p:cNvPr id="60" name="Google Shape;60;p7"/>
          <p:cNvSpPr txBox="1">
            <a:spLocks noGrp="1"/>
          </p:cNvSpPr>
          <p:nvPr>
            <p:ph type="body" idx="2"/>
          </p:nvPr>
        </p:nvSpPr>
        <p:spPr>
          <a:xfrm>
            <a:off x="4869585" y="1632467"/>
            <a:ext cx="3230800" cy="4732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74121" rtl="0">
              <a:spcBef>
                <a:spcPts val="800"/>
              </a:spcBef>
              <a:spcAft>
                <a:spcPts val="0"/>
              </a:spcAft>
              <a:buSzPts val="2000"/>
              <a:buChar char="▸"/>
              <a:defRPr sz="2667"/>
            </a:lvl1pPr>
            <a:lvl2pPr marL="1219170" lvl="1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2pPr>
            <a:lvl3pPr marL="1828754" lvl="2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3pPr>
            <a:lvl4pPr marL="2438339" lvl="3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4pPr>
            <a:lvl5pPr marL="3047924" lvl="4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5pPr>
            <a:lvl6pPr marL="3657509" lvl="5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6pPr>
            <a:lvl7pPr marL="4267093" lvl="6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7pPr>
            <a:lvl8pPr marL="4876678" lvl="7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8pPr>
            <a:lvl9pPr marL="5486263" lvl="8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9pPr>
          </a:lstStyle>
          <a:p>
            <a:endParaRPr/>
          </a:p>
        </p:txBody>
      </p:sp>
      <p:sp>
        <p:nvSpPr>
          <p:cNvPr id="61" name="Google Shape;61;p7"/>
          <p:cNvSpPr txBox="1">
            <a:spLocks noGrp="1"/>
          </p:cNvSpPr>
          <p:nvPr>
            <p:ph type="body" idx="3"/>
          </p:nvPr>
        </p:nvSpPr>
        <p:spPr>
          <a:xfrm>
            <a:off x="8265971" y="1632467"/>
            <a:ext cx="3230800" cy="4732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609585" lvl="0" indent="-474121" rtl="0">
              <a:spcBef>
                <a:spcPts val="800"/>
              </a:spcBef>
              <a:spcAft>
                <a:spcPts val="0"/>
              </a:spcAft>
              <a:buSzPts val="2000"/>
              <a:buChar char="▸"/>
              <a:defRPr sz="2667"/>
            </a:lvl1pPr>
            <a:lvl2pPr marL="1219170" lvl="1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2pPr>
            <a:lvl3pPr marL="1828754" lvl="2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3pPr>
            <a:lvl4pPr marL="2438339" lvl="3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4pPr>
            <a:lvl5pPr marL="3047924" lvl="4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5pPr>
            <a:lvl6pPr marL="3657509" lvl="5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6pPr>
            <a:lvl7pPr marL="4267093" lvl="6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7pPr>
            <a:lvl8pPr marL="4876678" lvl="7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8pPr>
            <a:lvl9pPr marL="5486263" lvl="8" indent="-474121" rtl="0">
              <a:spcBef>
                <a:spcPts val="0"/>
              </a:spcBef>
              <a:spcAft>
                <a:spcPts val="0"/>
              </a:spcAft>
              <a:buSzPts val="2000"/>
              <a:buChar char="▹"/>
              <a:defRPr sz="2667"/>
            </a:lvl9pPr>
          </a:lstStyle>
          <a:p>
            <a:endParaRPr/>
          </a:p>
        </p:txBody>
      </p:sp>
      <p:sp>
        <p:nvSpPr>
          <p:cNvPr id="62" name="Google Shape;62;p7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9440674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8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</p:sp>
      <p:sp>
        <p:nvSpPr>
          <p:cNvPr id="65" name="Google Shape;65;p8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6" name="Google Shape;66;p8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7" name="Google Shape;67;p8"/>
          <p:cNvSpPr/>
          <p:nvPr/>
        </p:nvSpPr>
        <p:spPr>
          <a:xfrm flipH="1">
            <a:off x="990604" y="363800"/>
            <a:ext cx="10007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8" name="Google Shape;68;p8"/>
          <p:cNvSpPr/>
          <p:nvPr/>
        </p:nvSpPr>
        <p:spPr>
          <a:xfrm flipH="1">
            <a:off x="10482157" y="363800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9" name="Google Shape;69;p8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0" name="Google Shape;70;p8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8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550443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0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</p:sp>
      <p:sp>
        <p:nvSpPr>
          <p:cNvPr id="83" name="Google Shape;83;p10"/>
          <p:cNvSpPr/>
          <p:nvPr/>
        </p:nvSpPr>
        <p:spPr>
          <a:xfrm flipH="1">
            <a:off x="990604" y="5875067"/>
            <a:ext cx="10007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4" name="Google Shape;84;p10"/>
          <p:cNvSpPr/>
          <p:nvPr/>
        </p:nvSpPr>
        <p:spPr>
          <a:xfrm flipH="1">
            <a:off x="10482157" y="5875067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5" name="Google Shape;85;p10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6" name="Google Shape;86;p10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7" name="Google Shape;87;p10"/>
          <p:cNvSpPr txBox="1">
            <a:spLocks noGrp="1"/>
          </p:cNvSpPr>
          <p:nvPr>
            <p:ph type="body" idx="1"/>
          </p:nvPr>
        </p:nvSpPr>
        <p:spPr>
          <a:xfrm>
            <a:off x="1498600" y="5875067"/>
            <a:ext cx="8983200" cy="9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609585" lvl="0" indent="-304792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2400">
                <a:solidFill>
                  <a:srgbClr val="FFFFFF"/>
                </a:solidFill>
              </a:defRPr>
            </a:lvl1pPr>
          </a:lstStyle>
          <a:p>
            <a:endParaRPr/>
          </a:p>
        </p:txBody>
      </p:sp>
      <p:sp>
        <p:nvSpPr>
          <p:cNvPr id="88" name="Google Shape;88;p10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617593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1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</p:sp>
      <p:sp>
        <p:nvSpPr>
          <p:cNvPr id="91" name="Google Shape;91;p11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2" name="Google Shape;92;p11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3" name="Google Shape;93;p11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4" name="Google Shape;94;p11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18228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inverted">
  <p:cSld name="Blank inverted">
    <p:bg>
      <p:bgPr>
        <a:solidFill>
          <a:srgbClr val="22222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2"/>
          <p:cNvSpPr/>
          <p:nvPr/>
        </p:nvSpPr>
        <p:spPr>
          <a:xfrm>
            <a:off x="-73433" y="-50800"/>
            <a:ext cx="4416833" cy="6952867"/>
          </a:xfrm>
          <a:custGeom>
            <a:avLst/>
            <a:gdLst/>
            <a:ahLst/>
            <a:cxnLst/>
            <a:rect l="l" t="t" r="r" b="b"/>
            <a:pathLst>
              <a:path w="132505" h="208586" extrusionOk="0">
                <a:moveTo>
                  <a:pt x="132505" y="207264"/>
                </a:moveTo>
                <a:lnTo>
                  <a:pt x="25063" y="0"/>
                </a:lnTo>
                <a:lnTo>
                  <a:pt x="0" y="202"/>
                </a:lnTo>
                <a:lnTo>
                  <a:pt x="1322" y="208586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</p:spPr>
      </p:sp>
      <p:sp>
        <p:nvSpPr>
          <p:cNvPr id="97" name="Google Shape;97;p12"/>
          <p:cNvSpPr/>
          <p:nvPr/>
        </p:nvSpPr>
        <p:spPr>
          <a:xfrm flipH="1">
            <a:off x="-1204716" y="-23415"/>
            <a:ext cx="2345600" cy="9988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8" name="Google Shape;98;p12"/>
          <p:cNvSpPr/>
          <p:nvPr/>
        </p:nvSpPr>
        <p:spPr>
          <a:xfrm flipH="1">
            <a:off x="629512" y="-12700"/>
            <a:ext cx="691200" cy="998800"/>
          </a:xfrm>
          <a:prstGeom prst="parallelogram">
            <a:avLst>
              <a:gd name="adj" fmla="val 75009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9" name="Google Shape;99;p12"/>
          <p:cNvSpPr/>
          <p:nvPr/>
        </p:nvSpPr>
        <p:spPr>
          <a:xfrm flipH="1">
            <a:off x="1320500" y="6567800"/>
            <a:ext cx="11159600" cy="3040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0" name="Google Shape;100;p12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26007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ide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B765F3-4682-4791-1D8F-6E07F89B9BD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65200" y="0"/>
            <a:ext cx="4572000" cy="52070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24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1EFF8-FF9A-4E01-963B-42D8BB21EC3C}" type="datetimeFigureOut">
              <a:rPr lang="en-US" smtClean="0"/>
              <a:pPr/>
              <a:t>12/25/2023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B5EFC-6DD0-43CA-A4E1-33C6DF85690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1307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/>
          <p:nvPr/>
        </p:nvSpPr>
        <p:spPr>
          <a:xfrm>
            <a:off x="-58733" y="-50799"/>
            <a:ext cx="5519733" cy="6923500"/>
          </a:xfrm>
          <a:custGeom>
            <a:avLst/>
            <a:gdLst/>
            <a:ahLst/>
            <a:cxnLst/>
            <a:rect l="l" t="t" r="r" b="b"/>
            <a:pathLst>
              <a:path w="165592" h="207705" extrusionOk="0">
                <a:moveTo>
                  <a:pt x="165592" y="207264"/>
                </a:moveTo>
                <a:lnTo>
                  <a:pt x="58150" y="0"/>
                </a:lnTo>
                <a:lnTo>
                  <a:pt x="0" y="643"/>
                </a:lnTo>
                <a:lnTo>
                  <a:pt x="881" y="207705"/>
                </a:lnTo>
                <a:close/>
              </a:path>
            </a:pathLst>
          </a:custGeom>
          <a:solidFill>
            <a:srgbClr val="F3F3F3"/>
          </a:solidFill>
          <a:ln>
            <a:noFill/>
          </a:ln>
        </p:spPr>
      </p:sp>
      <p:sp>
        <p:nvSpPr>
          <p:cNvPr id="23" name="Google Shape;23;p4"/>
          <p:cNvSpPr/>
          <p:nvPr/>
        </p:nvSpPr>
        <p:spPr>
          <a:xfrm flipH="1">
            <a:off x="-863467" y="-19667"/>
            <a:ext cx="33092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" name="Google Shape;24;p4"/>
          <p:cNvSpPr txBox="1">
            <a:spLocks noGrp="1"/>
          </p:cNvSpPr>
          <p:nvPr>
            <p:ph type="body" idx="1"/>
          </p:nvPr>
        </p:nvSpPr>
        <p:spPr>
          <a:xfrm>
            <a:off x="1320500" y="1362600"/>
            <a:ext cx="9790800" cy="449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609585" lvl="0" indent="-609585" rtl="0">
              <a:spcBef>
                <a:spcPts val="800"/>
              </a:spcBef>
              <a:spcAft>
                <a:spcPts val="0"/>
              </a:spcAft>
              <a:buSzPts val="3600"/>
              <a:buChar char="▸"/>
              <a:defRPr sz="4800" i="1"/>
            </a:lvl1pPr>
            <a:lvl2pPr marL="1219170" lvl="1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2pPr>
            <a:lvl3pPr marL="1828754" lvl="2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3pPr>
            <a:lvl4pPr marL="2438339" lvl="3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4pPr>
            <a:lvl5pPr marL="3047924" lvl="4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5pPr>
            <a:lvl6pPr marL="3657509" lvl="5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6pPr>
            <a:lvl7pPr marL="4267093" lvl="6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7pPr>
            <a:lvl8pPr marL="4876678" lvl="7" indent="-609585" rtl="0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8pPr>
            <a:lvl9pPr marL="5486263" lvl="8" indent="-609585">
              <a:spcBef>
                <a:spcPts val="0"/>
              </a:spcBef>
              <a:spcAft>
                <a:spcPts val="0"/>
              </a:spcAft>
              <a:buSzPts val="3600"/>
              <a:buChar char="▹"/>
              <a:defRPr sz="4800" i="1"/>
            </a:lvl9pPr>
          </a:lstStyle>
          <a:p>
            <a:endParaRPr/>
          </a:p>
        </p:txBody>
      </p:sp>
      <p:sp>
        <p:nvSpPr>
          <p:cNvPr id="25" name="Google Shape;25;p4"/>
          <p:cNvSpPr txBox="1"/>
          <p:nvPr/>
        </p:nvSpPr>
        <p:spPr>
          <a:xfrm>
            <a:off x="-161533" y="-362467"/>
            <a:ext cx="2607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rPr>
              <a:t>“</a:t>
            </a:r>
            <a:endParaRPr sz="20000">
              <a:solidFill>
                <a:srgbClr val="FFFFFF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6" name="Google Shape;26;p4"/>
          <p:cNvSpPr/>
          <p:nvPr/>
        </p:nvSpPr>
        <p:spPr>
          <a:xfrm flipH="1">
            <a:off x="1921263" y="-19667"/>
            <a:ext cx="994400" cy="9988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" name="Google Shape;27;p4"/>
          <p:cNvSpPr/>
          <p:nvPr/>
        </p:nvSpPr>
        <p:spPr>
          <a:xfrm flipH="1">
            <a:off x="9276399" y="5859533"/>
            <a:ext cx="3525200" cy="998800"/>
          </a:xfrm>
          <a:prstGeom prst="parallelogram">
            <a:avLst>
              <a:gd name="adj" fmla="val 51542"/>
            </a:avLst>
          </a:prstGeom>
          <a:solidFill>
            <a:srgbClr val="FF87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" name="Google Shape;28;p4"/>
          <p:cNvSpPr txBox="1"/>
          <p:nvPr/>
        </p:nvSpPr>
        <p:spPr>
          <a:xfrm>
            <a:off x="9276633" y="5516733"/>
            <a:ext cx="29152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rPr>
              <a:t>”</a:t>
            </a:r>
            <a:endParaRPr sz="20000">
              <a:solidFill>
                <a:srgbClr val="FFFFFF"/>
              </a:solidFill>
              <a:latin typeface="Dosis"/>
              <a:ea typeface="Dosis"/>
              <a:cs typeface="Dosis"/>
              <a:sym typeface="Dosis"/>
            </a:endParaRPr>
          </a:p>
        </p:txBody>
      </p:sp>
      <p:sp>
        <p:nvSpPr>
          <p:cNvPr id="29" name="Google Shape;29;p4"/>
          <p:cNvSpPr/>
          <p:nvPr/>
        </p:nvSpPr>
        <p:spPr>
          <a:xfrm flipH="1">
            <a:off x="8835396" y="5859533"/>
            <a:ext cx="994400" cy="998800"/>
          </a:xfrm>
          <a:prstGeom prst="parallelogram">
            <a:avLst>
              <a:gd name="adj" fmla="val 51542"/>
            </a:avLst>
          </a:prstGeom>
          <a:solidFill>
            <a:srgbClr val="22222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583173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493274"/>
            <a:ext cx="10515600" cy="4994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04289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74" r:id="rId2"/>
    <p:sldLayoutId id="2147483778" r:id="rId3"/>
    <p:sldLayoutId id="2147483762" r:id="rId4"/>
    <p:sldLayoutId id="2147483777" r:id="rId5"/>
    <p:sldLayoutId id="2147483776" r:id="rId6"/>
    <p:sldLayoutId id="2147483797" r:id="rId7"/>
    <p:sldLayoutId id="2147483800" r:id="rId8"/>
  </p:sldLayoutIdLs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5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473200" y="368100"/>
            <a:ext cx="8966000" cy="99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473200" y="1600200"/>
            <a:ext cx="10109200" cy="496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419100">
              <a:spcBef>
                <a:spcPts val="600"/>
              </a:spcBef>
              <a:spcAft>
                <a:spcPts val="0"/>
              </a:spcAft>
              <a:buClr>
                <a:srgbClr val="FF8700"/>
              </a:buClr>
              <a:buSzPts val="3000"/>
              <a:buFont typeface="Roboto"/>
              <a:buChar char="▸"/>
              <a:defRPr sz="30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rgbClr val="FF8700"/>
              </a:buClr>
              <a:buSzPts val="2400"/>
              <a:buFont typeface="Roboto"/>
              <a:buChar char="▹"/>
              <a:defRPr sz="24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rgbClr val="FF8700"/>
              </a:buClr>
              <a:buSzPts val="2400"/>
              <a:buFont typeface="Roboto"/>
              <a:buChar char="▹"/>
              <a:defRPr sz="24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rgbClr val="FF8700"/>
              </a:buClr>
              <a:buSzPts val="1800"/>
              <a:buFont typeface="Roboto"/>
              <a:buChar char="▹"/>
              <a:defRPr sz="18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rgbClr val="FF8700"/>
              </a:buClr>
              <a:buSzPts val="1800"/>
              <a:buFont typeface="Roboto"/>
              <a:buChar char="▹"/>
              <a:defRPr sz="18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rgbClr val="FF8700"/>
              </a:buClr>
              <a:buSzPts val="1800"/>
              <a:buFont typeface="Roboto"/>
              <a:buChar char="▹"/>
              <a:defRPr sz="18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rgbClr val="FF8700"/>
              </a:buClr>
              <a:buSzPts val="1800"/>
              <a:buFont typeface="Roboto"/>
              <a:buChar char="▹"/>
              <a:defRPr sz="18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rgbClr val="FF8700"/>
              </a:buClr>
              <a:buSzPts val="1800"/>
              <a:buFont typeface="Roboto"/>
              <a:buChar char="▹"/>
              <a:defRPr sz="18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rgbClr val="FF8700"/>
              </a:buClr>
              <a:buSzPts val="1800"/>
              <a:buFont typeface="Roboto"/>
              <a:buChar char="▹"/>
              <a:defRPr sz="1800">
                <a:solidFill>
                  <a:srgbClr val="22222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buNone/>
              <a:defRPr sz="1733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>
              <a:buNone/>
              <a:defRPr sz="1733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>
              <a:buNone/>
              <a:defRPr sz="1733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>
              <a:buNone/>
              <a:defRPr sz="1733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>
              <a:buNone/>
              <a:defRPr sz="1733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>
              <a:buNone/>
              <a:defRPr sz="1733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>
              <a:buNone/>
              <a:defRPr sz="1733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>
              <a:buNone/>
              <a:defRPr sz="1733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>
              <a:buNone/>
              <a:defRPr sz="1733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720828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83" r:id="rId1"/>
    <p:sldLayoutId id="2147483786" r:id="rId2"/>
    <p:sldLayoutId id="2147483788" r:id="rId3"/>
    <p:sldLayoutId id="2147483789" r:id="rId4"/>
    <p:sldLayoutId id="2147483791" r:id="rId5"/>
    <p:sldLayoutId id="2147483792" r:id="rId6"/>
    <p:sldLayoutId id="2147483793" r:id="rId7"/>
    <p:sldLayoutId id="2147483796" r:id="rId8"/>
    <p:sldLayoutId id="2147483798" r:id="rId9"/>
    <p:sldLayoutId id="2147483799" r:id="rId10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microsoft.com/office/2007/relationships/diagramDrawing" Target="../diagrams/drawing2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12" Type="http://schemas.openxmlformats.org/officeDocument/2006/relationships/diagramColors" Target="../diagrams/colors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11" Type="http://schemas.openxmlformats.org/officeDocument/2006/relationships/diagramQuickStyle" Target="../diagrams/quickStyle2.xml"/><Relationship Id="rId5" Type="http://schemas.openxmlformats.org/officeDocument/2006/relationships/diagramColors" Target="../diagrams/colors1.xml"/><Relationship Id="rId10" Type="http://schemas.openxmlformats.org/officeDocument/2006/relationships/diagramLayout" Target="../diagrams/layout2.xml"/><Relationship Id="rId4" Type="http://schemas.openxmlformats.org/officeDocument/2006/relationships/diagramQuickStyle" Target="../diagrams/quickStyle1.xml"/><Relationship Id="rId9" Type="http://schemas.openxmlformats.org/officeDocument/2006/relationships/diagramData" Target="../diagrams/data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圖片 12">
            <a:extLst>
              <a:ext uri="{FF2B5EF4-FFF2-40B4-BE49-F238E27FC236}">
                <a16:creationId xmlns:a16="http://schemas.microsoft.com/office/drawing/2014/main" id="{D41C9217-AD39-41E2-A46A-9EA04AA1B9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76" y="0"/>
            <a:ext cx="8210550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778FB96-F525-454B-BF83-EA0B39D76AF8}"/>
              </a:ext>
            </a:extLst>
          </p:cNvPr>
          <p:cNvSpPr/>
          <p:nvPr/>
        </p:nvSpPr>
        <p:spPr>
          <a:xfrm>
            <a:off x="1" y="0"/>
            <a:ext cx="564775" cy="686915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D">
              <a:latin typeface="+mj-lt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4AE2AF0-6159-E94B-920B-28AC2763F11E}"/>
              </a:ext>
            </a:extLst>
          </p:cNvPr>
          <p:cNvSpPr/>
          <p:nvPr/>
        </p:nvSpPr>
        <p:spPr>
          <a:xfrm>
            <a:off x="10151045" y="-11151"/>
            <a:ext cx="2040955" cy="686915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D">
              <a:latin typeface="+mj-lt"/>
            </a:endParaRPr>
          </a:p>
        </p:txBody>
      </p:sp>
      <p:sp>
        <p:nvSpPr>
          <p:cNvPr id="24" name="Rectangle 11">
            <a:extLst>
              <a:ext uri="{FF2B5EF4-FFF2-40B4-BE49-F238E27FC236}">
                <a16:creationId xmlns:a16="http://schemas.microsoft.com/office/drawing/2014/main" id="{986E0B93-E6FA-4EEF-AF04-2ADE05986C0F}"/>
              </a:ext>
            </a:extLst>
          </p:cNvPr>
          <p:cNvSpPr>
            <a:spLocks/>
          </p:cNvSpPr>
          <p:nvPr/>
        </p:nvSpPr>
        <p:spPr bwMode="auto">
          <a:xfrm>
            <a:off x="1098240" y="6598924"/>
            <a:ext cx="5191434" cy="25907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2">
                  <a:alpha val="93000"/>
                </a:schemeClr>
              </a:gs>
            </a:gsLst>
            <a:lin ang="0" scaled="1"/>
            <a:tileRect/>
          </a:gradFill>
          <a:ln>
            <a:noFill/>
          </a:ln>
        </p:spPr>
        <p:txBody>
          <a:bodyPr lIns="0" tIns="0" rIns="0" bIns="0"/>
          <a:lstStyle/>
          <a:p>
            <a:endParaRPr lang="en-US">
              <a:latin typeface="+mj-lt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74E318E-ABD8-4986-A68B-7605043C95DF}"/>
              </a:ext>
            </a:extLst>
          </p:cNvPr>
          <p:cNvSpPr/>
          <p:nvPr/>
        </p:nvSpPr>
        <p:spPr>
          <a:xfrm>
            <a:off x="10154168" y="4783873"/>
            <a:ext cx="1241679" cy="2091906"/>
          </a:xfrm>
          <a:prstGeom prst="rect">
            <a:avLst/>
          </a:prstGeom>
          <a:gradFill>
            <a:gsLst>
              <a:gs pos="0">
                <a:schemeClr val="accent1">
                  <a:alpha val="69000"/>
                </a:schemeClr>
              </a:gs>
              <a:gs pos="100000">
                <a:schemeClr val="accent2">
                  <a:alpha val="86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D">
              <a:latin typeface="+mj-lt"/>
            </a:endParaRPr>
          </a:p>
        </p:txBody>
      </p:sp>
      <p:sp>
        <p:nvSpPr>
          <p:cNvPr id="25" name="Line 6">
            <a:extLst>
              <a:ext uri="{FF2B5EF4-FFF2-40B4-BE49-F238E27FC236}">
                <a16:creationId xmlns:a16="http://schemas.microsoft.com/office/drawing/2014/main" id="{3F32A095-A088-43E0-8792-9DC7D26F6136}"/>
              </a:ext>
            </a:extLst>
          </p:cNvPr>
          <p:cNvSpPr>
            <a:spLocks noChangeShapeType="1"/>
          </p:cNvSpPr>
          <p:nvPr/>
        </p:nvSpPr>
        <p:spPr bwMode="auto">
          <a:xfrm>
            <a:off x="1096489" y="6594731"/>
            <a:ext cx="2265836" cy="0"/>
          </a:xfrm>
          <a:prstGeom prst="line">
            <a:avLst/>
          </a:prstGeom>
          <a:noFill/>
          <a:ln w="76200" cap="flat">
            <a:solidFill>
              <a:schemeClr val="tx2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US">
              <a:latin typeface="+mj-lt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2D0F35C-41EC-444C-947A-CBCA084A0120}"/>
              </a:ext>
            </a:extLst>
          </p:cNvPr>
          <p:cNvSpPr/>
          <p:nvPr/>
        </p:nvSpPr>
        <p:spPr>
          <a:xfrm>
            <a:off x="564776" y="0"/>
            <a:ext cx="1241679" cy="2091906"/>
          </a:xfrm>
          <a:prstGeom prst="rect">
            <a:avLst/>
          </a:prstGeom>
          <a:gradFill>
            <a:gsLst>
              <a:gs pos="0">
                <a:schemeClr val="accent4">
                  <a:alpha val="83000"/>
                </a:schemeClr>
              </a:gs>
              <a:gs pos="100000">
                <a:schemeClr val="accent5">
                  <a:alpha val="73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D">
              <a:latin typeface="+mj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8BDAD2-3899-4ADE-8705-1FE5ACC6A9C0}"/>
              </a:ext>
            </a:extLst>
          </p:cNvPr>
          <p:cNvSpPr txBox="1"/>
          <p:nvPr/>
        </p:nvSpPr>
        <p:spPr>
          <a:xfrm>
            <a:off x="1900577" y="2645874"/>
            <a:ext cx="7387403" cy="265713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ts val="10000"/>
              </a:lnSpc>
            </a:pPr>
            <a:r>
              <a:rPr lang="zh-TW" altLang="en-US" sz="8800" b="1" dirty="0">
                <a:solidFill>
                  <a:srgbClr val="660066"/>
                </a:solidFill>
                <a:latin typeface="+mj-lt"/>
                <a:ea typeface="微軟正黑體" panose="020B0604030504040204" pitchFamily="34" charset="-120"/>
                <a:cs typeface="Calibri" panose="020F0502020204030204" pitchFamily="34" charset="0"/>
              </a:rPr>
              <a:t>法規範審查</a:t>
            </a:r>
            <a:endParaRPr lang="en-US" altLang="zh-TW" sz="8800" b="1" dirty="0">
              <a:solidFill>
                <a:srgbClr val="660066"/>
              </a:solidFill>
              <a:latin typeface="+mj-lt"/>
              <a:ea typeface="微軟正黑體" panose="020B0604030504040204" pitchFamily="34" charset="-120"/>
              <a:cs typeface="Calibri" panose="020F0502020204030204" pitchFamily="34" charset="0"/>
            </a:endParaRPr>
          </a:p>
          <a:p>
            <a:pPr algn="ctr">
              <a:lnSpc>
                <a:spcPts val="10000"/>
              </a:lnSpc>
            </a:pPr>
            <a:r>
              <a:rPr lang="zh-TW" altLang="en-US" sz="8800" b="1" dirty="0">
                <a:solidFill>
                  <a:srgbClr val="660066"/>
                </a:solidFill>
                <a:latin typeface="+mj-lt"/>
                <a:ea typeface="微軟正黑體" panose="020B0604030504040204" pitchFamily="34" charset="-120"/>
                <a:cs typeface="Calibri" panose="020F0502020204030204" pitchFamily="34" charset="0"/>
              </a:rPr>
              <a:t>結辯陳述</a:t>
            </a:r>
            <a:endParaRPr lang="en-US" sz="8800" b="1" dirty="0">
              <a:solidFill>
                <a:srgbClr val="660066"/>
              </a:solidFill>
              <a:latin typeface="+mj-lt"/>
              <a:ea typeface="微軟正黑體" panose="020B0604030504040204" pitchFamily="34" charset="-120"/>
              <a:cs typeface="Calibri" panose="020F0502020204030204" pitchFamily="34" charset="0"/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5D7657F2-4E68-4FF7-96AA-5DE6BBC64767}"/>
              </a:ext>
            </a:extLst>
          </p:cNvPr>
          <p:cNvSpPr txBox="1"/>
          <p:nvPr/>
        </p:nvSpPr>
        <p:spPr>
          <a:xfrm>
            <a:off x="3381188" y="5516683"/>
            <a:ext cx="3950322" cy="6001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TW" altLang="en-US" sz="3300" dirty="0">
                <a:latin typeface="+mj-lt"/>
                <a:cs typeface="Arial Bold" panose="020B0704020202020204" pitchFamily="34" charset="0"/>
              </a:rPr>
              <a:t>關係機關  法務部</a:t>
            </a:r>
            <a:endParaRPr lang="en-US" sz="3300" dirty="0">
              <a:latin typeface="+mj-lt"/>
              <a:cs typeface="Arial Bold" panose="020B07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2E0B89E-0D35-4BD0-8CAC-937E7C0B884F}"/>
              </a:ext>
            </a:extLst>
          </p:cNvPr>
          <p:cNvSpPr txBox="1"/>
          <p:nvPr/>
        </p:nvSpPr>
        <p:spPr>
          <a:xfrm>
            <a:off x="2225248" y="1041235"/>
            <a:ext cx="6738062" cy="13197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ts val="5000"/>
              </a:lnSpc>
            </a:pPr>
            <a:r>
              <a:rPr lang="zh-TW" altLang="en-US" sz="3200" b="1" spc="300" dirty="0">
                <a:latin typeface="+mj-lt"/>
                <a:cs typeface="Calibri" panose="020F0502020204030204" pitchFamily="34" charset="0"/>
              </a:rPr>
              <a:t>憲法法庭</a:t>
            </a:r>
            <a:endParaRPr lang="en-US" altLang="zh-TW" sz="3200" b="1" spc="300" dirty="0">
              <a:latin typeface="+mj-lt"/>
              <a:cs typeface="Calibri" panose="020F0502020204030204" pitchFamily="34" charset="0"/>
            </a:endParaRPr>
          </a:p>
          <a:p>
            <a:pPr algn="ctr">
              <a:lnSpc>
                <a:spcPts val="5000"/>
              </a:lnSpc>
            </a:pPr>
            <a:r>
              <a:rPr lang="zh-TW" altLang="en-US" sz="3200" b="1" spc="-150" dirty="0">
                <a:latin typeface="+mj-lt"/>
                <a:cs typeface="Calibri" panose="020F0502020204030204" pitchFamily="34" charset="0"/>
              </a:rPr>
              <a:t>審理會台字第</a:t>
            </a:r>
            <a:r>
              <a:rPr lang="en-US" altLang="zh-TW" sz="3200" b="1" spc="-150" dirty="0">
                <a:latin typeface="+mj-lt"/>
                <a:cs typeface="Calibri" panose="020F0502020204030204" pitchFamily="34" charset="0"/>
              </a:rPr>
              <a:t>13556</a:t>
            </a:r>
            <a:r>
              <a:rPr lang="zh-TW" altLang="en-US" sz="3200" b="1" spc="-150" dirty="0">
                <a:latin typeface="+mj-lt"/>
                <a:cs typeface="Calibri" panose="020F0502020204030204" pitchFamily="34" charset="0"/>
              </a:rPr>
              <a:t>號等案件</a:t>
            </a:r>
            <a:endParaRPr lang="en-US" sz="3200" b="1" spc="-150" dirty="0">
              <a:latin typeface="+mj-lt"/>
              <a:cs typeface="Calibri" panose="020F0502020204030204" pitchFamily="34" charset="0"/>
            </a:endParaRPr>
          </a:p>
        </p:txBody>
      </p:sp>
      <p:grpSp>
        <p:nvGrpSpPr>
          <p:cNvPr id="17" name="群組 16">
            <a:extLst>
              <a:ext uri="{FF2B5EF4-FFF2-40B4-BE49-F238E27FC236}">
                <a16:creationId xmlns:a16="http://schemas.microsoft.com/office/drawing/2014/main" id="{C7F17BC9-B597-418F-9CBD-4F87E01DFD3A}"/>
              </a:ext>
            </a:extLst>
          </p:cNvPr>
          <p:cNvGrpSpPr/>
          <p:nvPr/>
        </p:nvGrpSpPr>
        <p:grpSpPr>
          <a:xfrm>
            <a:off x="10154168" y="-249520"/>
            <a:ext cx="2272294" cy="1823576"/>
            <a:chOff x="9889553" y="3945146"/>
            <a:chExt cx="1814010" cy="1265634"/>
          </a:xfrm>
        </p:grpSpPr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FC9292EA-4C46-4DCF-BA23-DBAFAD9C06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0470"/>
            <a:stretch/>
          </p:blipFill>
          <p:spPr>
            <a:xfrm>
              <a:off x="9889553" y="3945146"/>
              <a:ext cx="1482341" cy="1177442"/>
            </a:xfrm>
            <a:prstGeom prst="rect">
              <a:avLst/>
            </a:prstGeom>
          </p:spPr>
        </p:pic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46A0A9C2-7F08-4D57-AD31-BFE48031147E}"/>
                </a:ext>
              </a:extLst>
            </p:cNvPr>
            <p:cNvSpPr txBox="1"/>
            <p:nvPr/>
          </p:nvSpPr>
          <p:spPr>
            <a:xfrm>
              <a:off x="9889553" y="4933088"/>
              <a:ext cx="1814010" cy="277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zh-TW" altLang="en-US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中華民國法務部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19497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7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3" grpId="0" animBg="1"/>
      <p:bldP spid="24" grpId="0" animBg="1"/>
      <p:bldP spid="32" grpId="0" animBg="1"/>
      <p:bldP spid="25" grpId="0" animBg="1"/>
      <p:bldP spid="33" grpId="0" animBg="1"/>
      <p:bldP spid="6" grpId="0"/>
      <p:bldP spid="119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7"/>
          <p:cNvSpPr txBox="1">
            <a:spLocks noGrp="1"/>
          </p:cNvSpPr>
          <p:nvPr>
            <p:ph type="body" idx="1"/>
          </p:nvPr>
        </p:nvSpPr>
        <p:spPr>
          <a:xfrm>
            <a:off x="1320500" y="1362600"/>
            <a:ext cx="9790800" cy="44968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FF8700"/>
              </a:buClr>
              <a:buFont typeface="Wingdings" panose="05000000000000000000" pitchFamily="2" charset="2"/>
              <a:buChar char="Ø"/>
            </a:pPr>
            <a:r>
              <a:rPr lang="zh-TW" altLang="en-US" b="1" i="0" dirty="0">
                <a:latin typeface="+mj-ea"/>
                <a:ea typeface="+mj-ea"/>
              </a:rPr>
              <a:t>言論自由並非無限上綱的憲法權利。</a:t>
            </a:r>
            <a:endParaRPr lang="en-US" altLang="zh-TW" b="1" i="0" dirty="0">
              <a:latin typeface="+mj-ea"/>
              <a:ea typeface="+mj-ea"/>
            </a:endParaRPr>
          </a:p>
          <a:p>
            <a:pPr>
              <a:buClr>
                <a:srgbClr val="FF8700"/>
              </a:buClr>
              <a:buFont typeface="Wingdings" panose="05000000000000000000" pitchFamily="2" charset="2"/>
              <a:buChar char="Ø"/>
            </a:pPr>
            <a:r>
              <a:rPr lang="zh-TW" altLang="en-US" b="1" i="0" dirty="0">
                <a:latin typeface="+mj-ea"/>
                <a:ea typeface="+mj-ea"/>
              </a:rPr>
              <a:t>不應容許高舉言論自由大旗，恣意侵犯他人權利，破壞國家社會公益。</a:t>
            </a:r>
            <a:endParaRPr b="1" i="0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資料庫圖表 2">
            <a:extLst>
              <a:ext uri="{FF2B5EF4-FFF2-40B4-BE49-F238E27FC236}">
                <a16:creationId xmlns:a16="http://schemas.microsoft.com/office/drawing/2014/main" id="{16C3ACD0-169C-4D3D-9F64-CDDCC52A427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51319123"/>
              </p:ext>
            </p:extLst>
          </p:nvPr>
        </p:nvGraphicFramePr>
        <p:xfrm>
          <a:off x="766305" y="1335741"/>
          <a:ext cx="10726447" cy="48168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標題 1">
            <a:extLst>
              <a:ext uri="{FF2B5EF4-FFF2-40B4-BE49-F238E27FC236}">
                <a16:creationId xmlns:a16="http://schemas.microsoft.com/office/drawing/2014/main" id="{7CF3BC19-5771-4401-8669-8545E8644DF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422950" y="206184"/>
            <a:ext cx="10240132" cy="998537"/>
          </a:xfrm>
        </p:spPr>
        <p:txBody>
          <a:bodyPr/>
          <a:lstStyle/>
          <a:p>
            <a:r>
              <a:rPr lang="zh-TW" altLang="en-US" sz="44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言論自由應依價值高低而區別保障密度</a:t>
            </a:r>
            <a:endParaRPr lang="zh-TW" altLang="en-US" sz="44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投影片編號版面配置區 2">
            <a:extLst>
              <a:ext uri="{FF2B5EF4-FFF2-40B4-BE49-F238E27FC236}">
                <a16:creationId xmlns:a16="http://schemas.microsoft.com/office/drawing/2014/main" id="{A88C0C54-B6BD-4AF2-96C0-1E73A0F5CA5E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</p:spPr>
        <p:txBody>
          <a:bodyPr/>
          <a:lstStyle/>
          <a:p>
            <a:fld id="{00000000-1234-1234-1234-123412341234}" type="slidenum">
              <a:rPr lang="en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3</a:t>
            </a:fld>
            <a:endParaRPr lang="en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6033EBED-0849-48A7-9BF6-53B82642A6D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1307" t="43306" r="60377" b="46275"/>
          <a:stretch/>
        </p:blipFill>
        <p:spPr>
          <a:xfrm>
            <a:off x="5101995" y="2096966"/>
            <a:ext cx="6553199" cy="14839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902BDEF8-0BF0-4473-B3A2-48655A970CD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1307" t="39739" r="61062" b="51634"/>
          <a:stretch/>
        </p:blipFill>
        <p:spPr>
          <a:xfrm>
            <a:off x="139700" y="2685375"/>
            <a:ext cx="5510219" cy="10587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graphicFrame>
        <p:nvGraphicFramePr>
          <p:cNvPr id="9" name="資料庫圖表 8">
            <a:extLst>
              <a:ext uri="{FF2B5EF4-FFF2-40B4-BE49-F238E27FC236}">
                <a16:creationId xmlns:a16="http://schemas.microsoft.com/office/drawing/2014/main" id="{A4C9CDC5-30F3-4B9C-85AA-9359927D1F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5999044"/>
              </p:ext>
            </p:extLst>
          </p:nvPr>
        </p:nvGraphicFramePr>
        <p:xfrm>
          <a:off x="766304" y="1335741"/>
          <a:ext cx="10726447" cy="48168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1176076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群組 14">
            <a:extLst>
              <a:ext uri="{FF2B5EF4-FFF2-40B4-BE49-F238E27FC236}">
                <a16:creationId xmlns:a16="http://schemas.microsoft.com/office/drawing/2014/main" id="{AD405674-A6D4-4295-8BAF-B520DC9D05E8}"/>
              </a:ext>
            </a:extLst>
          </p:cNvPr>
          <p:cNvGrpSpPr/>
          <p:nvPr/>
        </p:nvGrpSpPr>
        <p:grpSpPr>
          <a:xfrm>
            <a:off x="1422950" y="1513950"/>
            <a:ext cx="10312400" cy="4692300"/>
            <a:chOff x="1166474" y="1663700"/>
            <a:chExt cx="10312400" cy="4692300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E04E6418-C336-4757-807E-2A9DB68859F4}"/>
                </a:ext>
              </a:extLst>
            </p:cNvPr>
            <p:cNvSpPr/>
            <p:nvPr/>
          </p:nvSpPr>
          <p:spPr>
            <a:xfrm>
              <a:off x="1166474" y="1663700"/>
              <a:ext cx="10312400" cy="4692300"/>
            </a:xfrm>
            <a:prstGeom prst="rect">
              <a:avLst/>
            </a:prstGeom>
            <a:solidFill>
              <a:srgbClr val="FFCC99">
                <a:alpha val="7000"/>
              </a:srgbClr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" name="流程圖: 替代程序 2">
              <a:extLst>
                <a:ext uri="{FF2B5EF4-FFF2-40B4-BE49-F238E27FC236}">
                  <a16:creationId xmlns:a16="http://schemas.microsoft.com/office/drawing/2014/main" id="{6B2BA7B9-6093-4250-B043-4DFC56AF1956}"/>
                </a:ext>
              </a:extLst>
            </p:cNvPr>
            <p:cNvSpPr/>
            <p:nvPr/>
          </p:nvSpPr>
          <p:spPr>
            <a:xfrm>
              <a:off x="4430374" y="3097200"/>
              <a:ext cx="1403350" cy="1399950"/>
            </a:xfrm>
            <a:prstGeom prst="flowChartAlternateProcess">
              <a:avLst/>
            </a:prstGeom>
            <a:solidFill>
              <a:srgbClr val="680000"/>
            </a:solidFill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3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國家</a:t>
              </a:r>
              <a:endParaRPr lang="en-US" altLang="zh-TW" sz="3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" name="箭號: 向右 3">
              <a:extLst>
                <a:ext uri="{FF2B5EF4-FFF2-40B4-BE49-F238E27FC236}">
                  <a16:creationId xmlns:a16="http://schemas.microsoft.com/office/drawing/2014/main" id="{6BA92271-572E-406E-B4E8-2E4F3E104636}"/>
                </a:ext>
              </a:extLst>
            </p:cNvPr>
            <p:cNvSpPr/>
            <p:nvPr/>
          </p:nvSpPr>
          <p:spPr>
            <a:xfrm>
              <a:off x="6050424" y="2938225"/>
              <a:ext cx="3034050" cy="1907950"/>
            </a:xfrm>
            <a:prstGeom prst="rightArrow">
              <a:avLst>
                <a:gd name="adj1" fmla="val 54436"/>
                <a:gd name="adj2" fmla="val 36154"/>
              </a:avLst>
            </a:prstGeom>
            <a:solidFill>
              <a:srgbClr val="FF8700"/>
            </a:solidFill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4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透過公務員</a:t>
              </a:r>
              <a:br>
                <a:rPr lang="en-US" altLang="zh-TW" sz="24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24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依法執行職務</a:t>
              </a: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4890A503-309C-438E-A6B5-316F541FDBA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045925" y="5491178"/>
              <a:ext cx="2227950" cy="551100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8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公權力運作</a:t>
              </a:r>
            </a:p>
          </p:txBody>
        </p:sp>
        <p:sp>
          <p:nvSpPr>
            <p:cNvPr id="6" name="橢圓 5">
              <a:extLst>
                <a:ext uri="{FF2B5EF4-FFF2-40B4-BE49-F238E27FC236}">
                  <a16:creationId xmlns:a16="http://schemas.microsoft.com/office/drawing/2014/main" id="{DB355016-507D-4482-BDBD-9878FA526E6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084474" y="1799750"/>
              <a:ext cx="2060350" cy="2060350"/>
            </a:xfrm>
            <a:prstGeom prst="ellipse">
              <a:avLst/>
            </a:prstGeom>
            <a:solidFill>
              <a:srgbClr val="680000"/>
            </a:solidFill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達成</a:t>
              </a:r>
              <a:br>
                <a:rPr lang="en-US" altLang="zh-TW" sz="2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2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公務目的</a:t>
              </a:r>
            </a:p>
          </p:txBody>
        </p:sp>
        <p:sp>
          <p:nvSpPr>
            <p:cNvPr id="7" name="橢圓 6">
              <a:extLst>
                <a:ext uri="{FF2B5EF4-FFF2-40B4-BE49-F238E27FC236}">
                  <a16:creationId xmlns:a16="http://schemas.microsoft.com/office/drawing/2014/main" id="{3133D0C7-F509-4251-BEBA-8DB2A6E640D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117924" y="4078450"/>
              <a:ext cx="2059200" cy="2059200"/>
            </a:xfrm>
            <a:prstGeom prst="ellipse">
              <a:avLst/>
            </a:prstGeom>
            <a:solidFill>
              <a:srgbClr val="680000"/>
            </a:solidFill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實現</a:t>
              </a:r>
              <a:br>
                <a:rPr lang="en-US" altLang="zh-TW" sz="2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2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公共利益</a:t>
              </a:r>
            </a:p>
          </p:txBody>
        </p:sp>
        <p:sp>
          <p:nvSpPr>
            <p:cNvPr id="9" name="箭號: 向右 8">
              <a:extLst>
                <a:ext uri="{FF2B5EF4-FFF2-40B4-BE49-F238E27FC236}">
                  <a16:creationId xmlns:a16="http://schemas.microsoft.com/office/drawing/2014/main" id="{663B8304-37DE-4C57-8C56-EBDC2060CC31}"/>
                </a:ext>
              </a:extLst>
            </p:cNvPr>
            <p:cNvSpPr/>
            <p:nvPr/>
          </p:nvSpPr>
          <p:spPr>
            <a:xfrm>
              <a:off x="3079174" y="3308225"/>
              <a:ext cx="1200150" cy="977900"/>
            </a:xfrm>
            <a:prstGeom prst="rightArrow">
              <a:avLst>
                <a:gd name="adj1" fmla="val 52598"/>
                <a:gd name="adj2" fmla="val 46104"/>
              </a:avLst>
            </a:prstGeom>
            <a:solidFill>
              <a:srgbClr val="680000"/>
            </a:solidFill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" name="流程圖: 替代程序 9">
              <a:extLst>
                <a:ext uri="{FF2B5EF4-FFF2-40B4-BE49-F238E27FC236}">
                  <a16:creationId xmlns:a16="http://schemas.microsoft.com/office/drawing/2014/main" id="{83C07E51-8F91-4EAB-9485-17BA2DBD385C}"/>
                </a:ext>
              </a:extLst>
            </p:cNvPr>
            <p:cNvSpPr/>
            <p:nvPr/>
          </p:nvSpPr>
          <p:spPr>
            <a:xfrm>
              <a:off x="1460923" y="3099124"/>
              <a:ext cx="1403351" cy="1399951"/>
            </a:xfrm>
            <a:prstGeom prst="flowChartAlternateProcess">
              <a:avLst/>
            </a:prstGeom>
            <a:solidFill>
              <a:srgbClr val="680000"/>
            </a:solidFill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3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人民</a:t>
              </a:r>
              <a:endParaRPr lang="en-US" altLang="zh-TW" sz="3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604BE049-26DD-461F-AC14-CDCE1E53354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96250" y="4764425"/>
              <a:ext cx="2527300" cy="551100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8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基於人民託付</a:t>
              </a:r>
            </a:p>
          </p:txBody>
        </p:sp>
      </p:grpSp>
      <p:sp>
        <p:nvSpPr>
          <p:cNvPr id="14" name="標題 1">
            <a:extLst>
              <a:ext uri="{FF2B5EF4-FFF2-40B4-BE49-F238E27FC236}">
                <a16:creationId xmlns:a16="http://schemas.microsoft.com/office/drawing/2014/main" id="{380DE4D0-456C-4B52-A9A3-5293998DA3CC}"/>
              </a:ext>
            </a:extLst>
          </p:cNvPr>
          <p:cNvSpPr txBox="1">
            <a:spLocks/>
          </p:cNvSpPr>
          <p:nvPr/>
        </p:nvSpPr>
        <p:spPr>
          <a:xfrm>
            <a:off x="1422950" y="339760"/>
            <a:ext cx="10680150" cy="998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r>
              <a:rPr lang="zh-TW" altLang="en-US" sz="4400" b="1" u="sng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本罪保護法益：公務順利執行的國家法益</a:t>
            </a:r>
            <a:endParaRPr lang="zh-TW" altLang="en-US" sz="4400" b="1" u="sng" kern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投影片編號版面配置區 2">
            <a:extLst>
              <a:ext uri="{FF2B5EF4-FFF2-40B4-BE49-F238E27FC236}">
                <a16:creationId xmlns:a16="http://schemas.microsoft.com/office/drawing/2014/main" id="{BC769580-9B58-47C3-B6BD-3B8BC48EAD79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</p:spPr>
        <p:txBody>
          <a:bodyPr/>
          <a:lstStyle/>
          <a:p>
            <a:fld id="{00000000-1234-1234-1234-123412341234}" type="slidenum">
              <a:rPr lang="en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4</a:t>
            </a:fld>
            <a:endParaRPr lang="en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70233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reen rectangle"/>
          <p:cNvSpPr>
            <a:spLocks noChangeArrowheads="1"/>
          </p:cNvSpPr>
          <p:nvPr/>
        </p:nvSpPr>
        <p:spPr bwMode="auto">
          <a:xfrm>
            <a:off x="3048" y="4686297"/>
            <a:ext cx="12188952" cy="217170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60" name="line"/>
          <p:cNvCxnSpPr>
            <a:cxnSpLocks/>
          </p:cNvCxnSpPr>
          <p:nvPr/>
        </p:nvCxnSpPr>
        <p:spPr>
          <a:xfrm>
            <a:off x="5729340" y="3043087"/>
            <a:ext cx="4701945" cy="0"/>
          </a:xfrm>
          <a:prstGeom prst="line">
            <a:avLst/>
          </a:prstGeom>
          <a:ln w="28575" cap="rnd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line"/>
          <p:cNvCxnSpPr>
            <a:cxnSpLocks/>
          </p:cNvCxnSpPr>
          <p:nvPr/>
        </p:nvCxnSpPr>
        <p:spPr>
          <a:xfrm>
            <a:off x="4822004" y="1934768"/>
            <a:ext cx="4896919" cy="0"/>
          </a:xfrm>
          <a:prstGeom prst="line">
            <a:avLst/>
          </a:prstGeom>
          <a:ln w="28575" cap="rnd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line"/>
          <p:cNvCxnSpPr>
            <a:cxnSpLocks/>
          </p:cNvCxnSpPr>
          <p:nvPr/>
        </p:nvCxnSpPr>
        <p:spPr>
          <a:xfrm>
            <a:off x="6636677" y="4188617"/>
            <a:ext cx="4545673" cy="0"/>
          </a:xfrm>
          <a:prstGeom prst="line">
            <a:avLst/>
          </a:prstGeom>
          <a:ln w="28575" cap="rnd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pyramid bottome tan"/>
          <p:cNvGrpSpPr/>
          <p:nvPr/>
        </p:nvGrpSpPr>
        <p:grpSpPr>
          <a:xfrm>
            <a:off x="1975779" y="3137986"/>
            <a:ext cx="5164745" cy="2411519"/>
            <a:chOff x="451778" y="3137985"/>
            <a:chExt cx="5164745" cy="2411519"/>
          </a:xfrm>
        </p:grpSpPr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325008" y="3137985"/>
              <a:ext cx="3432567" cy="1144189"/>
            </a:xfrm>
            <a:custGeom>
              <a:avLst/>
              <a:gdLst>
                <a:gd name="T0" fmla="*/ 431 w 864"/>
                <a:gd name="T1" fmla="*/ 0 h 288"/>
                <a:gd name="T2" fmla="*/ 0 w 864"/>
                <a:gd name="T3" fmla="*/ 144 h 288"/>
                <a:gd name="T4" fmla="*/ 431 w 864"/>
                <a:gd name="T5" fmla="*/ 288 h 288"/>
                <a:gd name="T6" fmla="*/ 864 w 864"/>
                <a:gd name="T7" fmla="*/ 144 h 288"/>
                <a:gd name="T8" fmla="*/ 431 w 864"/>
                <a:gd name="T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4" h="288">
                  <a:moveTo>
                    <a:pt x="431" y="0"/>
                  </a:moveTo>
                  <a:lnTo>
                    <a:pt x="0" y="144"/>
                  </a:lnTo>
                  <a:lnTo>
                    <a:pt x="431" y="288"/>
                  </a:lnTo>
                  <a:lnTo>
                    <a:pt x="864" y="144"/>
                  </a:lnTo>
                  <a:lnTo>
                    <a:pt x="431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451778" y="3706088"/>
              <a:ext cx="2578400" cy="1843416"/>
            </a:xfrm>
            <a:custGeom>
              <a:avLst/>
              <a:gdLst>
                <a:gd name="T0" fmla="*/ 218 w 649"/>
                <a:gd name="T1" fmla="*/ 0 h 464"/>
                <a:gd name="T2" fmla="*/ 0 w 649"/>
                <a:gd name="T3" fmla="*/ 246 h 464"/>
                <a:gd name="T4" fmla="*/ 649 w 649"/>
                <a:gd name="T5" fmla="*/ 464 h 464"/>
                <a:gd name="T6" fmla="*/ 649 w 649"/>
                <a:gd name="T7" fmla="*/ 144 h 464"/>
                <a:gd name="T8" fmla="*/ 218 w 649"/>
                <a:gd name="T9" fmla="*/ 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464">
                  <a:moveTo>
                    <a:pt x="218" y="0"/>
                  </a:moveTo>
                  <a:lnTo>
                    <a:pt x="0" y="246"/>
                  </a:lnTo>
                  <a:lnTo>
                    <a:pt x="649" y="464"/>
                  </a:lnTo>
                  <a:lnTo>
                    <a:pt x="649" y="144"/>
                  </a:lnTo>
                  <a:lnTo>
                    <a:pt x="21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3030178" y="3706088"/>
              <a:ext cx="2586345" cy="1843416"/>
            </a:xfrm>
            <a:custGeom>
              <a:avLst/>
              <a:gdLst>
                <a:gd name="T0" fmla="*/ 0 w 651"/>
                <a:gd name="T1" fmla="*/ 464 h 464"/>
                <a:gd name="T2" fmla="*/ 651 w 651"/>
                <a:gd name="T3" fmla="*/ 246 h 464"/>
                <a:gd name="T4" fmla="*/ 433 w 651"/>
                <a:gd name="T5" fmla="*/ 0 h 464"/>
                <a:gd name="T6" fmla="*/ 0 w 651"/>
                <a:gd name="T7" fmla="*/ 144 h 464"/>
                <a:gd name="T8" fmla="*/ 0 w 651"/>
                <a:gd name="T9" fmla="*/ 464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1" h="464">
                  <a:moveTo>
                    <a:pt x="0" y="464"/>
                  </a:moveTo>
                  <a:lnTo>
                    <a:pt x="651" y="246"/>
                  </a:lnTo>
                  <a:lnTo>
                    <a:pt x="433" y="0"/>
                  </a:lnTo>
                  <a:lnTo>
                    <a:pt x="0" y="144"/>
                  </a:lnTo>
                  <a:lnTo>
                    <a:pt x="0" y="464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3" name="pyramid middle tan"/>
          <p:cNvGrpSpPr/>
          <p:nvPr/>
        </p:nvGrpSpPr>
        <p:grpSpPr>
          <a:xfrm>
            <a:off x="2841866" y="2271880"/>
            <a:ext cx="3432570" cy="1831498"/>
            <a:chOff x="1317866" y="2271880"/>
            <a:chExt cx="3432570" cy="1831498"/>
          </a:xfrm>
        </p:grpSpPr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2172036" y="2271880"/>
              <a:ext cx="1724229" cy="572095"/>
            </a:xfrm>
            <a:custGeom>
              <a:avLst/>
              <a:gdLst>
                <a:gd name="T0" fmla="*/ 216 w 434"/>
                <a:gd name="T1" fmla="*/ 0 h 144"/>
                <a:gd name="T2" fmla="*/ 0 w 434"/>
                <a:gd name="T3" fmla="*/ 73 h 144"/>
                <a:gd name="T4" fmla="*/ 216 w 434"/>
                <a:gd name="T5" fmla="*/ 144 h 144"/>
                <a:gd name="T6" fmla="*/ 434 w 434"/>
                <a:gd name="T7" fmla="*/ 73 h 144"/>
                <a:gd name="T8" fmla="*/ 216 w 434"/>
                <a:gd name="T9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144">
                  <a:moveTo>
                    <a:pt x="216" y="0"/>
                  </a:moveTo>
                  <a:lnTo>
                    <a:pt x="0" y="73"/>
                  </a:lnTo>
                  <a:lnTo>
                    <a:pt x="216" y="144"/>
                  </a:lnTo>
                  <a:lnTo>
                    <a:pt x="434" y="73"/>
                  </a:lnTo>
                  <a:lnTo>
                    <a:pt x="216" y="0"/>
                  </a:lnTo>
                  <a:close/>
                </a:path>
              </a:pathLst>
            </a:custGeom>
            <a:solidFill>
              <a:srgbClr val="993300"/>
            </a:solidFill>
            <a:ln>
              <a:solidFill>
                <a:schemeClr val="accent3">
                  <a:lumMod val="7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1317866" y="2561901"/>
              <a:ext cx="1712312" cy="1541477"/>
            </a:xfrm>
            <a:custGeom>
              <a:avLst/>
              <a:gdLst>
                <a:gd name="T0" fmla="*/ 431 w 431"/>
                <a:gd name="T1" fmla="*/ 71 h 388"/>
                <a:gd name="T2" fmla="*/ 215 w 431"/>
                <a:gd name="T3" fmla="*/ 0 h 388"/>
                <a:gd name="T4" fmla="*/ 0 w 431"/>
                <a:gd name="T5" fmla="*/ 244 h 388"/>
                <a:gd name="T6" fmla="*/ 431 w 431"/>
                <a:gd name="T7" fmla="*/ 388 h 388"/>
                <a:gd name="T8" fmla="*/ 431 w 431"/>
                <a:gd name="T9" fmla="*/ 71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1" h="388">
                  <a:moveTo>
                    <a:pt x="431" y="71"/>
                  </a:moveTo>
                  <a:lnTo>
                    <a:pt x="215" y="0"/>
                  </a:lnTo>
                  <a:lnTo>
                    <a:pt x="0" y="244"/>
                  </a:lnTo>
                  <a:lnTo>
                    <a:pt x="431" y="388"/>
                  </a:lnTo>
                  <a:lnTo>
                    <a:pt x="431" y="71"/>
                  </a:lnTo>
                  <a:close/>
                </a:path>
              </a:pathLst>
            </a:custGeom>
            <a:solidFill>
              <a:srgbClr val="FF993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3030178" y="2561901"/>
              <a:ext cx="1720258" cy="1541477"/>
            </a:xfrm>
            <a:custGeom>
              <a:avLst/>
              <a:gdLst>
                <a:gd name="T0" fmla="*/ 0 w 433"/>
                <a:gd name="T1" fmla="*/ 71 h 388"/>
                <a:gd name="T2" fmla="*/ 0 w 433"/>
                <a:gd name="T3" fmla="*/ 388 h 388"/>
                <a:gd name="T4" fmla="*/ 433 w 433"/>
                <a:gd name="T5" fmla="*/ 244 h 388"/>
                <a:gd name="T6" fmla="*/ 218 w 433"/>
                <a:gd name="T7" fmla="*/ 0 h 388"/>
                <a:gd name="T8" fmla="*/ 0 w 433"/>
                <a:gd name="T9" fmla="*/ 71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3" h="388">
                  <a:moveTo>
                    <a:pt x="0" y="71"/>
                  </a:moveTo>
                  <a:lnTo>
                    <a:pt x="0" y="388"/>
                  </a:lnTo>
                  <a:lnTo>
                    <a:pt x="433" y="244"/>
                  </a:lnTo>
                  <a:lnTo>
                    <a:pt x="218" y="0"/>
                  </a:lnTo>
                  <a:lnTo>
                    <a:pt x="0" y="71"/>
                  </a:lnTo>
                  <a:close/>
                </a:path>
              </a:pathLst>
            </a:custGeom>
            <a:solidFill>
              <a:srgbClr val="CC66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" name="pyramid top tan"/>
          <p:cNvGrpSpPr/>
          <p:nvPr/>
        </p:nvGrpSpPr>
        <p:grpSpPr>
          <a:xfrm>
            <a:off x="3696036" y="1393875"/>
            <a:ext cx="1724230" cy="1263376"/>
            <a:chOff x="2172036" y="1393875"/>
            <a:chExt cx="1724230" cy="1263376"/>
          </a:xfrm>
        </p:grpSpPr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2172036" y="1393875"/>
              <a:ext cx="858142" cy="1263376"/>
            </a:xfrm>
            <a:custGeom>
              <a:avLst/>
              <a:gdLst>
                <a:gd name="T0" fmla="*/ 216 w 216"/>
                <a:gd name="T1" fmla="*/ 0 h 318"/>
                <a:gd name="T2" fmla="*/ 0 w 216"/>
                <a:gd name="T3" fmla="*/ 247 h 318"/>
                <a:gd name="T4" fmla="*/ 216 w 216"/>
                <a:gd name="T5" fmla="*/ 318 h 318"/>
                <a:gd name="T6" fmla="*/ 216 w 216"/>
                <a:gd name="T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" h="318">
                  <a:moveTo>
                    <a:pt x="216" y="0"/>
                  </a:moveTo>
                  <a:lnTo>
                    <a:pt x="0" y="247"/>
                  </a:lnTo>
                  <a:lnTo>
                    <a:pt x="216" y="318"/>
                  </a:lnTo>
                  <a:lnTo>
                    <a:pt x="21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3030178" y="1393875"/>
              <a:ext cx="866088" cy="1263376"/>
            </a:xfrm>
            <a:custGeom>
              <a:avLst/>
              <a:gdLst>
                <a:gd name="T0" fmla="*/ 218 w 218"/>
                <a:gd name="T1" fmla="*/ 247 h 318"/>
                <a:gd name="T2" fmla="*/ 0 w 218"/>
                <a:gd name="T3" fmla="*/ 0 h 318"/>
                <a:gd name="T4" fmla="*/ 0 w 218"/>
                <a:gd name="T5" fmla="*/ 318 h 318"/>
                <a:gd name="T6" fmla="*/ 218 w 218"/>
                <a:gd name="T7" fmla="*/ 247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8" h="318">
                  <a:moveTo>
                    <a:pt x="218" y="247"/>
                  </a:moveTo>
                  <a:lnTo>
                    <a:pt x="0" y="0"/>
                  </a:lnTo>
                  <a:lnTo>
                    <a:pt x="0" y="318"/>
                  </a:lnTo>
                  <a:lnTo>
                    <a:pt x="218" y="247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45" name="pyramid top text"/>
          <p:cNvSpPr txBox="1"/>
          <p:nvPr/>
        </p:nvSpPr>
        <p:spPr>
          <a:xfrm>
            <a:off x="5008521" y="1155167"/>
            <a:ext cx="45461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政府採購法第</a:t>
            </a:r>
            <a:r>
              <a:rPr lang="en-US" altLang="zh-TW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90</a:t>
            </a:r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</a:t>
            </a:r>
            <a:endParaRPr lang="en-US" altLang="zh-TW" sz="20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對辦理採購人員有關事項施強暴脅迫罪</a:t>
            </a:r>
            <a:endParaRPr lang="en-US" altLang="zh-TW" sz="2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7" name="green arrow"/>
          <p:cNvSpPr>
            <a:spLocks/>
          </p:cNvSpPr>
          <p:nvPr/>
        </p:nvSpPr>
        <p:spPr bwMode="auto">
          <a:xfrm>
            <a:off x="2637286" y="1817662"/>
            <a:ext cx="1712312" cy="433898"/>
          </a:xfrm>
          <a:custGeom>
            <a:avLst/>
            <a:gdLst>
              <a:gd name="T0" fmla="*/ 800 w 911"/>
              <a:gd name="T1" fmla="*/ 318 h 318"/>
              <a:gd name="T2" fmla="*/ 0 w 911"/>
              <a:gd name="T3" fmla="*/ 318 h 318"/>
              <a:gd name="T4" fmla="*/ 0 w 911"/>
              <a:gd name="T5" fmla="*/ 0 h 318"/>
              <a:gd name="T6" fmla="*/ 800 w 911"/>
              <a:gd name="T7" fmla="*/ 0 h 318"/>
              <a:gd name="T8" fmla="*/ 911 w 911"/>
              <a:gd name="T9" fmla="*/ 160 h 318"/>
              <a:gd name="T10" fmla="*/ 800 w 911"/>
              <a:gd name="T11" fmla="*/ 318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1" h="318">
                <a:moveTo>
                  <a:pt x="800" y="318"/>
                </a:moveTo>
                <a:lnTo>
                  <a:pt x="0" y="318"/>
                </a:lnTo>
                <a:lnTo>
                  <a:pt x="0" y="0"/>
                </a:lnTo>
                <a:lnTo>
                  <a:pt x="800" y="0"/>
                </a:lnTo>
                <a:lnTo>
                  <a:pt x="911" y="160"/>
                </a:lnTo>
                <a:lnTo>
                  <a:pt x="800" y="318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8" name="green square"/>
          <p:cNvSpPr>
            <a:spLocks noChangeArrowheads="1"/>
          </p:cNvSpPr>
          <p:nvPr/>
        </p:nvSpPr>
        <p:spPr bwMode="auto">
          <a:xfrm>
            <a:off x="2531155" y="1690910"/>
            <a:ext cx="304055" cy="3040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0" name="1"/>
          <p:cNvSpPr txBox="1"/>
          <p:nvPr/>
        </p:nvSpPr>
        <p:spPr>
          <a:xfrm>
            <a:off x="2531154" y="1653839"/>
            <a:ext cx="3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</a:p>
        </p:txBody>
      </p:sp>
      <p:sp>
        <p:nvSpPr>
          <p:cNvPr id="72" name="text"/>
          <p:cNvSpPr txBox="1"/>
          <p:nvPr/>
        </p:nvSpPr>
        <p:spPr>
          <a:xfrm>
            <a:off x="2850821" y="1852733"/>
            <a:ext cx="1424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採購公務員</a:t>
            </a:r>
            <a:endParaRPr 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" name="green arrow">
            <a:extLst>
              <a:ext uri="{FF2B5EF4-FFF2-40B4-BE49-F238E27FC236}">
                <a16:creationId xmlns:a16="http://schemas.microsoft.com/office/drawing/2014/main" id="{2203CEE7-DA22-47CE-8FF9-A71A3C7280E5}"/>
              </a:ext>
            </a:extLst>
          </p:cNvPr>
          <p:cNvSpPr>
            <a:spLocks/>
          </p:cNvSpPr>
          <p:nvPr/>
        </p:nvSpPr>
        <p:spPr bwMode="auto">
          <a:xfrm>
            <a:off x="2075804" y="2951303"/>
            <a:ext cx="1712312" cy="433898"/>
          </a:xfrm>
          <a:custGeom>
            <a:avLst/>
            <a:gdLst>
              <a:gd name="T0" fmla="*/ 800 w 911"/>
              <a:gd name="T1" fmla="*/ 318 h 318"/>
              <a:gd name="T2" fmla="*/ 0 w 911"/>
              <a:gd name="T3" fmla="*/ 318 h 318"/>
              <a:gd name="T4" fmla="*/ 0 w 911"/>
              <a:gd name="T5" fmla="*/ 0 h 318"/>
              <a:gd name="T6" fmla="*/ 800 w 911"/>
              <a:gd name="T7" fmla="*/ 0 h 318"/>
              <a:gd name="T8" fmla="*/ 911 w 911"/>
              <a:gd name="T9" fmla="*/ 160 h 318"/>
              <a:gd name="T10" fmla="*/ 800 w 911"/>
              <a:gd name="T11" fmla="*/ 318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1" h="318">
                <a:moveTo>
                  <a:pt x="800" y="318"/>
                </a:moveTo>
                <a:lnTo>
                  <a:pt x="0" y="318"/>
                </a:lnTo>
                <a:lnTo>
                  <a:pt x="0" y="0"/>
                </a:lnTo>
                <a:lnTo>
                  <a:pt x="800" y="0"/>
                </a:lnTo>
                <a:lnTo>
                  <a:pt x="911" y="160"/>
                </a:lnTo>
                <a:lnTo>
                  <a:pt x="800" y="318"/>
                </a:lnTo>
                <a:close/>
              </a:path>
            </a:pathLst>
          </a:custGeom>
          <a:solidFill>
            <a:srgbClr val="68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green square">
            <a:extLst>
              <a:ext uri="{FF2B5EF4-FFF2-40B4-BE49-F238E27FC236}">
                <a16:creationId xmlns:a16="http://schemas.microsoft.com/office/drawing/2014/main" id="{6B64549B-804D-4655-857B-0C3CB38CBB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9673" y="2824551"/>
            <a:ext cx="304055" cy="3040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1">
            <a:extLst>
              <a:ext uri="{FF2B5EF4-FFF2-40B4-BE49-F238E27FC236}">
                <a16:creationId xmlns:a16="http://schemas.microsoft.com/office/drawing/2014/main" id="{AF33B869-C048-498C-8A1C-BBDAF46AFA60}"/>
              </a:ext>
            </a:extLst>
          </p:cNvPr>
          <p:cNvSpPr txBox="1"/>
          <p:nvPr/>
        </p:nvSpPr>
        <p:spPr>
          <a:xfrm>
            <a:off x="1969672" y="2787480"/>
            <a:ext cx="304056" cy="400110"/>
          </a:xfrm>
          <a:prstGeom prst="rect">
            <a:avLst/>
          </a:prstGeom>
          <a:solidFill>
            <a:srgbClr val="FF87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endParaRPr 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3" name="text">
            <a:extLst>
              <a:ext uri="{FF2B5EF4-FFF2-40B4-BE49-F238E27FC236}">
                <a16:creationId xmlns:a16="http://schemas.microsoft.com/office/drawing/2014/main" id="{0432A2F4-3862-403B-A1A1-FAEB4A5DA53A}"/>
              </a:ext>
            </a:extLst>
          </p:cNvPr>
          <p:cNvSpPr txBox="1"/>
          <p:nvPr/>
        </p:nvSpPr>
        <p:spPr>
          <a:xfrm>
            <a:off x="2419389" y="2987396"/>
            <a:ext cx="9872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公務員</a:t>
            </a:r>
            <a:endParaRPr 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green arrow">
            <a:extLst>
              <a:ext uri="{FF2B5EF4-FFF2-40B4-BE49-F238E27FC236}">
                <a16:creationId xmlns:a16="http://schemas.microsoft.com/office/drawing/2014/main" id="{1EF06D87-90B4-4B40-B314-15DD460F905C}"/>
              </a:ext>
            </a:extLst>
          </p:cNvPr>
          <p:cNvSpPr>
            <a:spLocks/>
          </p:cNvSpPr>
          <p:nvPr/>
        </p:nvSpPr>
        <p:spPr bwMode="auto">
          <a:xfrm>
            <a:off x="1217483" y="4073602"/>
            <a:ext cx="1712312" cy="433898"/>
          </a:xfrm>
          <a:custGeom>
            <a:avLst/>
            <a:gdLst>
              <a:gd name="T0" fmla="*/ 800 w 911"/>
              <a:gd name="T1" fmla="*/ 318 h 318"/>
              <a:gd name="T2" fmla="*/ 0 w 911"/>
              <a:gd name="T3" fmla="*/ 318 h 318"/>
              <a:gd name="T4" fmla="*/ 0 w 911"/>
              <a:gd name="T5" fmla="*/ 0 h 318"/>
              <a:gd name="T6" fmla="*/ 800 w 911"/>
              <a:gd name="T7" fmla="*/ 0 h 318"/>
              <a:gd name="T8" fmla="*/ 911 w 911"/>
              <a:gd name="T9" fmla="*/ 160 h 318"/>
              <a:gd name="T10" fmla="*/ 800 w 911"/>
              <a:gd name="T11" fmla="*/ 318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1" h="318">
                <a:moveTo>
                  <a:pt x="800" y="318"/>
                </a:moveTo>
                <a:lnTo>
                  <a:pt x="0" y="318"/>
                </a:lnTo>
                <a:lnTo>
                  <a:pt x="0" y="0"/>
                </a:lnTo>
                <a:lnTo>
                  <a:pt x="800" y="0"/>
                </a:lnTo>
                <a:lnTo>
                  <a:pt x="911" y="160"/>
                </a:lnTo>
                <a:lnTo>
                  <a:pt x="800" y="318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green square">
            <a:extLst>
              <a:ext uri="{FF2B5EF4-FFF2-40B4-BE49-F238E27FC236}">
                <a16:creationId xmlns:a16="http://schemas.microsoft.com/office/drawing/2014/main" id="{DC6A35E1-4B9D-43FF-AF2D-A5653C4E97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1352" y="3946850"/>
            <a:ext cx="304055" cy="3040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1">
            <a:extLst>
              <a:ext uri="{FF2B5EF4-FFF2-40B4-BE49-F238E27FC236}">
                <a16:creationId xmlns:a16="http://schemas.microsoft.com/office/drawing/2014/main" id="{885B1E22-5859-4A30-B24D-726272F5843C}"/>
              </a:ext>
            </a:extLst>
          </p:cNvPr>
          <p:cNvSpPr txBox="1"/>
          <p:nvPr/>
        </p:nvSpPr>
        <p:spPr>
          <a:xfrm>
            <a:off x="1111351" y="3909779"/>
            <a:ext cx="3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endParaRPr 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text">
            <a:extLst>
              <a:ext uri="{FF2B5EF4-FFF2-40B4-BE49-F238E27FC236}">
                <a16:creationId xmlns:a16="http://schemas.microsoft.com/office/drawing/2014/main" id="{D1C2EC6E-3CE8-41BF-AF58-AC1176CD1DE3}"/>
              </a:ext>
            </a:extLst>
          </p:cNvPr>
          <p:cNvSpPr txBox="1"/>
          <p:nvPr/>
        </p:nvSpPr>
        <p:spPr>
          <a:xfrm>
            <a:off x="1438893" y="4109695"/>
            <a:ext cx="1265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一般民眾</a:t>
            </a:r>
            <a:endParaRPr 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9" name="pyramid top text">
            <a:extLst>
              <a:ext uri="{FF2B5EF4-FFF2-40B4-BE49-F238E27FC236}">
                <a16:creationId xmlns:a16="http://schemas.microsoft.com/office/drawing/2014/main" id="{145760A5-DA8C-4519-91A3-D9F0F1615FEF}"/>
              </a:ext>
            </a:extLst>
          </p:cNvPr>
          <p:cNvSpPr txBox="1"/>
          <p:nvPr/>
        </p:nvSpPr>
        <p:spPr>
          <a:xfrm>
            <a:off x="5782135" y="2257386"/>
            <a:ext cx="4570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刑法第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135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136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</a:t>
            </a:r>
            <a:endParaRPr lang="en-US" altLang="zh-TW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對公務員依法執行職務施強暴脅迫罪</a:t>
            </a:r>
            <a:endParaRPr lang="en-US" altLang="zh-TW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" name="pyramid top text">
            <a:extLst>
              <a:ext uri="{FF2B5EF4-FFF2-40B4-BE49-F238E27FC236}">
                <a16:creationId xmlns:a16="http://schemas.microsoft.com/office/drawing/2014/main" id="{D0D4FA5C-8625-473C-B9AB-AF78C9C97B5A}"/>
              </a:ext>
            </a:extLst>
          </p:cNvPr>
          <p:cNvSpPr txBox="1"/>
          <p:nvPr/>
        </p:nvSpPr>
        <p:spPr>
          <a:xfrm>
            <a:off x="6763210" y="3419496"/>
            <a:ext cx="4570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刑法第</a:t>
            </a:r>
            <a:r>
              <a:rPr lang="en-US" altLang="zh-TW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277</a:t>
            </a:r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302</a:t>
            </a:r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304</a:t>
            </a:r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</a:t>
            </a:r>
            <a:endParaRPr lang="en-US" altLang="zh-TW" sz="2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傷害、私行拘禁、強制罪</a:t>
            </a:r>
            <a:endParaRPr lang="en-US" altLang="zh-TW" sz="2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54" name="群組 53">
            <a:extLst>
              <a:ext uri="{FF2B5EF4-FFF2-40B4-BE49-F238E27FC236}">
                <a16:creationId xmlns:a16="http://schemas.microsoft.com/office/drawing/2014/main" id="{1D01BB92-2E81-4304-855F-CFF189E7B45E}"/>
              </a:ext>
            </a:extLst>
          </p:cNvPr>
          <p:cNvGrpSpPr/>
          <p:nvPr/>
        </p:nvGrpSpPr>
        <p:grpSpPr>
          <a:xfrm>
            <a:off x="10347783" y="5228661"/>
            <a:ext cx="1802897" cy="1564464"/>
            <a:chOff x="9889553" y="3924275"/>
            <a:chExt cx="1814010" cy="1320567"/>
          </a:xfrm>
        </p:grpSpPr>
        <p:pic>
          <p:nvPicPr>
            <p:cNvPr id="55" name="圖片 54">
              <a:extLst>
                <a:ext uri="{FF2B5EF4-FFF2-40B4-BE49-F238E27FC236}">
                  <a16:creationId xmlns:a16="http://schemas.microsoft.com/office/drawing/2014/main" id="{9D2B438D-D7A2-4AFB-916B-2DB3EB42BF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0470"/>
            <a:stretch/>
          </p:blipFill>
          <p:spPr>
            <a:xfrm>
              <a:off x="10055387" y="3924275"/>
              <a:ext cx="1482341" cy="1177442"/>
            </a:xfrm>
            <a:prstGeom prst="rect">
              <a:avLst/>
            </a:prstGeom>
          </p:spPr>
        </p:pic>
        <p:sp>
          <p:nvSpPr>
            <p:cNvPr id="56" name="文字方塊 55">
              <a:extLst>
                <a:ext uri="{FF2B5EF4-FFF2-40B4-BE49-F238E27FC236}">
                  <a16:creationId xmlns:a16="http://schemas.microsoft.com/office/drawing/2014/main" id="{E3E16D0B-28A5-4062-8EAE-BD7EB963558F}"/>
                </a:ext>
              </a:extLst>
            </p:cNvPr>
            <p:cNvSpPr txBox="1"/>
            <p:nvPr/>
          </p:nvSpPr>
          <p:spPr>
            <a:xfrm>
              <a:off x="9889553" y="4933088"/>
              <a:ext cx="1814010" cy="3117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zh-TW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中華民國法務部</a:t>
              </a:r>
            </a:p>
          </p:txBody>
        </p:sp>
      </p:grpSp>
      <p:sp>
        <p:nvSpPr>
          <p:cNvPr id="57" name="投影片編號版面配置區 2">
            <a:extLst>
              <a:ext uri="{FF2B5EF4-FFF2-40B4-BE49-F238E27FC236}">
                <a16:creationId xmlns:a16="http://schemas.microsoft.com/office/drawing/2014/main" id="{FEFC6B44-E287-4B32-90F1-92488F6A21ED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</p:spPr>
        <p:txBody>
          <a:bodyPr/>
          <a:lstStyle/>
          <a:p>
            <a:fld id="{00000000-1234-1234-1234-123412341234}" type="slidenum">
              <a:rPr lang="en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5</a:t>
            </a:fld>
            <a:endParaRPr lang="en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42341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67" grpId="0" animBg="1"/>
      <p:bldP spid="68" grpId="0" animBg="1"/>
      <p:bldP spid="40" grpId="0"/>
      <p:bldP spid="72" grpId="0"/>
      <p:bldP spid="38" grpId="0" animBg="1"/>
      <p:bldP spid="39" grpId="0" animBg="1"/>
      <p:bldP spid="42" grpId="0" animBg="1"/>
      <p:bldP spid="43" grpId="0"/>
      <p:bldP spid="44" grpId="0" animBg="1"/>
      <p:bldP spid="46" grpId="0" animBg="1"/>
      <p:bldP spid="47" grpId="0"/>
      <p:bldP spid="48" grpId="0"/>
      <p:bldP spid="49" grpId="0"/>
      <p:bldP spid="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reen rectangle"/>
          <p:cNvSpPr>
            <a:spLocks noChangeArrowheads="1"/>
          </p:cNvSpPr>
          <p:nvPr/>
        </p:nvSpPr>
        <p:spPr bwMode="auto">
          <a:xfrm>
            <a:off x="3048" y="4686297"/>
            <a:ext cx="12188952" cy="217170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cxnSp>
        <p:nvCxnSpPr>
          <p:cNvPr id="60" name="line"/>
          <p:cNvCxnSpPr>
            <a:cxnSpLocks/>
          </p:cNvCxnSpPr>
          <p:nvPr/>
        </p:nvCxnSpPr>
        <p:spPr>
          <a:xfrm>
            <a:off x="5729340" y="3043087"/>
            <a:ext cx="4701945" cy="0"/>
          </a:xfrm>
          <a:prstGeom prst="line">
            <a:avLst/>
          </a:prstGeom>
          <a:ln w="28575" cap="rnd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line"/>
          <p:cNvCxnSpPr>
            <a:cxnSpLocks/>
          </p:cNvCxnSpPr>
          <p:nvPr/>
        </p:nvCxnSpPr>
        <p:spPr>
          <a:xfrm>
            <a:off x="4822004" y="1934768"/>
            <a:ext cx="4896919" cy="0"/>
          </a:xfrm>
          <a:prstGeom prst="line">
            <a:avLst/>
          </a:prstGeom>
          <a:ln w="28575" cap="rnd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line"/>
          <p:cNvCxnSpPr>
            <a:cxnSpLocks/>
          </p:cNvCxnSpPr>
          <p:nvPr/>
        </p:nvCxnSpPr>
        <p:spPr>
          <a:xfrm>
            <a:off x="6636677" y="4188617"/>
            <a:ext cx="4545673" cy="0"/>
          </a:xfrm>
          <a:prstGeom prst="line">
            <a:avLst/>
          </a:prstGeom>
          <a:ln w="28575" cap="rnd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pyramid bottome tan"/>
          <p:cNvGrpSpPr/>
          <p:nvPr/>
        </p:nvGrpSpPr>
        <p:grpSpPr>
          <a:xfrm>
            <a:off x="1975779" y="3137986"/>
            <a:ext cx="5164745" cy="2411519"/>
            <a:chOff x="451778" y="3137985"/>
            <a:chExt cx="5164745" cy="2411519"/>
          </a:xfrm>
        </p:grpSpPr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325008" y="3137985"/>
              <a:ext cx="3432567" cy="1144189"/>
            </a:xfrm>
            <a:custGeom>
              <a:avLst/>
              <a:gdLst>
                <a:gd name="T0" fmla="*/ 431 w 864"/>
                <a:gd name="T1" fmla="*/ 0 h 288"/>
                <a:gd name="T2" fmla="*/ 0 w 864"/>
                <a:gd name="T3" fmla="*/ 144 h 288"/>
                <a:gd name="T4" fmla="*/ 431 w 864"/>
                <a:gd name="T5" fmla="*/ 288 h 288"/>
                <a:gd name="T6" fmla="*/ 864 w 864"/>
                <a:gd name="T7" fmla="*/ 144 h 288"/>
                <a:gd name="T8" fmla="*/ 431 w 864"/>
                <a:gd name="T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4" h="288">
                  <a:moveTo>
                    <a:pt x="431" y="0"/>
                  </a:moveTo>
                  <a:lnTo>
                    <a:pt x="0" y="144"/>
                  </a:lnTo>
                  <a:lnTo>
                    <a:pt x="431" y="288"/>
                  </a:lnTo>
                  <a:lnTo>
                    <a:pt x="864" y="144"/>
                  </a:lnTo>
                  <a:lnTo>
                    <a:pt x="431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451778" y="3706088"/>
              <a:ext cx="2578400" cy="1843416"/>
            </a:xfrm>
            <a:custGeom>
              <a:avLst/>
              <a:gdLst>
                <a:gd name="T0" fmla="*/ 218 w 649"/>
                <a:gd name="T1" fmla="*/ 0 h 464"/>
                <a:gd name="T2" fmla="*/ 0 w 649"/>
                <a:gd name="T3" fmla="*/ 246 h 464"/>
                <a:gd name="T4" fmla="*/ 649 w 649"/>
                <a:gd name="T5" fmla="*/ 464 h 464"/>
                <a:gd name="T6" fmla="*/ 649 w 649"/>
                <a:gd name="T7" fmla="*/ 144 h 464"/>
                <a:gd name="T8" fmla="*/ 218 w 649"/>
                <a:gd name="T9" fmla="*/ 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464">
                  <a:moveTo>
                    <a:pt x="218" y="0"/>
                  </a:moveTo>
                  <a:lnTo>
                    <a:pt x="0" y="246"/>
                  </a:lnTo>
                  <a:lnTo>
                    <a:pt x="649" y="464"/>
                  </a:lnTo>
                  <a:lnTo>
                    <a:pt x="649" y="144"/>
                  </a:lnTo>
                  <a:lnTo>
                    <a:pt x="21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3030178" y="3706088"/>
              <a:ext cx="2586345" cy="1843416"/>
            </a:xfrm>
            <a:custGeom>
              <a:avLst/>
              <a:gdLst>
                <a:gd name="T0" fmla="*/ 0 w 651"/>
                <a:gd name="T1" fmla="*/ 464 h 464"/>
                <a:gd name="T2" fmla="*/ 651 w 651"/>
                <a:gd name="T3" fmla="*/ 246 h 464"/>
                <a:gd name="T4" fmla="*/ 433 w 651"/>
                <a:gd name="T5" fmla="*/ 0 h 464"/>
                <a:gd name="T6" fmla="*/ 0 w 651"/>
                <a:gd name="T7" fmla="*/ 144 h 464"/>
                <a:gd name="T8" fmla="*/ 0 w 651"/>
                <a:gd name="T9" fmla="*/ 464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1" h="464">
                  <a:moveTo>
                    <a:pt x="0" y="464"/>
                  </a:moveTo>
                  <a:lnTo>
                    <a:pt x="651" y="246"/>
                  </a:lnTo>
                  <a:lnTo>
                    <a:pt x="433" y="0"/>
                  </a:lnTo>
                  <a:lnTo>
                    <a:pt x="0" y="144"/>
                  </a:lnTo>
                  <a:lnTo>
                    <a:pt x="0" y="464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3" name="pyramid middle tan"/>
          <p:cNvGrpSpPr/>
          <p:nvPr/>
        </p:nvGrpSpPr>
        <p:grpSpPr>
          <a:xfrm>
            <a:off x="2841866" y="2271880"/>
            <a:ext cx="3432570" cy="1831498"/>
            <a:chOff x="1317866" y="2271880"/>
            <a:chExt cx="3432570" cy="1831498"/>
          </a:xfrm>
        </p:grpSpPr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2172036" y="2271880"/>
              <a:ext cx="1724229" cy="572095"/>
            </a:xfrm>
            <a:custGeom>
              <a:avLst/>
              <a:gdLst>
                <a:gd name="T0" fmla="*/ 216 w 434"/>
                <a:gd name="T1" fmla="*/ 0 h 144"/>
                <a:gd name="T2" fmla="*/ 0 w 434"/>
                <a:gd name="T3" fmla="*/ 73 h 144"/>
                <a:gd name="T4" fmla="*/ 216 w 434"/>
                <a:gd name="T5" fmla="*/ 144 h 144"/>
                <a:gd name="T6" fmla="*/ 434 w 434"/>
                <a:gd name="T7" fmla="*/ 73 h 144"/>
                <a:gd name="T8" fmla="*/ 216 w 434"/>
                <a:gd name="T9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144">
                  <a:moveTo>
                    <a:pt x="216" y="0"/>
                  </a:moveTo>
                  <a:lnTo>
                    <a:pt x="0" y="73"/>
                  </a:lnTo>
                  <a:lnTo>
                    <a:pt x="216" y="144"/>
                  </a:lnTo>
                  <a:lnTo>
                    <a:pt x="434" y="73"/>
                  </a:lnTo>
                  <a:lnTo>
                    <a:pt x="216" y="0"/>
                  </a:lnTo>
                  <a:close/>
                </a:path>
              </a:pathLst>
            </a:custGeom>
            <a:solidFill>
              <a:srgbClr val="993300"/>
            </a:solidFill>
            <a:ln>
              <a:solidFill>
                <a:schemeClr val="accent3">
                  <a:lumMod val="7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1317866" y="2561901"/>
              <a:ext cx="1712312" cy="1541477"/>
            </a:xfrm>
            <a:custGeom>
              <a:avLst/>
              <a:gdLst>
                <a:gd name="T0" fmla="*/ 431 w 431"/>
                <a:gd name="T1" fmla="*/ 71 h 388"/>
                <a:gd name="T2" fmla="*/ 215 w 431"/>
                <a:gd name="T3" fmla="*/ 0 h 388"/>
                <a:gd name="T4" fmla="*/ 0 w 431"/>
                <a:gd name="T5" fmla="*/ 244 h 388"/>
                <a:gd name="T6" fmla="*/ 431 w 431"/>
                <a:gd name="T7" fmla="*/ 388 h 388"/>
                <a:gd name="T8" fmla="*/ 431 w 431"/>
                <a:gd name="T9" fmla="*/ 71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1" h="388">
                  <a:moveTo>
                    <a:pt x="431" y="71"/>
                  </a:moveTo>
                  <a:lnTo>
                    <a:pt x="215" y="0"/>
                  </a:lnTo>
                  <a:lnTo>
                    <a:pt x="0" y="244"/>
                  </a:lnTo>
                  <a:lnTo>
                    <a:pt x="431" y="388"/>
                  </a:lnTo>
                  <a:lnTo>
                    <a:pt x="431" y="71"/>
                  </a:lnTo>
                  <a:close/>
                </a:path>
              </a:pathLst>
            </a:custGeom>
            <a:solidFill>
              <a:srgbClr val="FF993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3030178" y="2561901"/>
              <a:ext cx="1720258" cy="1541477"/>
            </a:xfrm>
            <a:custGeom>
              <a:avLst/>
              <a:gdLst>
                <a:gd name="T0" fmla="*/ 0 w 433"/>
                <a:gd name="T1" fmla="*/ 71 h 388"/>
                <a:gd name="T2" fmla="*/ 0 w 433"/>
                <a:gd name="T3" fmla="*/ 388 h 388"/>
                <a:gd name="T4" fmla="*/ 433 w 433"/>
                <a:gd name="T5" fmla="*/ 244 h 388"/>
                <a:gd name="T6" fmla="*/ 218 w 433"/>
                <a:gd name="T7" fmla="*/ 0 h 388"/>
                <a:gd name="T8" fmla="*/ 0 w 433"/>
                <a:gd name="T9" fmla="*/ 71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3" h="388">
                  <a:moveTo>
                    <a:pt x="0" y="71"/>
                  </a:moveTo>
                  <a:lnTo>
                    <a:pt x="0" y="388"/>
                  </a:lnTo>
                  <a:lnTo>
                    <a:pt x="433" y="244"/>
                  </a:lnTo>
                  <a:lnTo>
                    <a:pt x="218" y="0"/>
                  </a:lnTo>
                  <a:lnTo>
                    <a:pt x="0" y="71"/>
                  </a:lnTo>
                  <a:close/>
                </a:path>
              </a:pathLst>
            </a:custGeom>
            <a:solidFill>
              <a:srgbClr val="CC66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" name="pyramid top tan"/>
          <p:cNvGrpSpPr/>
          <p:nvPr/>
        </p:nvGrpSpPr>
        <p:grpSpPr>
          <a:xfrm>
            <a:off x="3696036" y="1393875"/>
            <a:ext cx="1724230" cy="1263376"/>
            <a:chOff x="2172036" y="1393875"/>
            <a:chExt cx="1724230" cy="1263376"/>
          </a:xfrm>
        </p:grpSpPr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2172036" y="1393875"/>
              <a:ext cx="858142" cy="1263376"/>
            </a:xfrm>
            <a:custGeom>
              <a:avLst/>
              <a:gdLst>
                <a:gd name="T0" fmla="*/ 216 w 216"/>
                <a:gd name="T1" fmla="*/ 0 h 318"/>
                <a:gd name="T2" fmla="*/ 0 w 216"/>
                <a:gd name="T3" fmla="*/ 247 h 318"/>
                <a:gd name="T4" fmla="*/ 216 w 216"/>
                <a:gd name="T5" fmla="*/ 318 h 318"/>
                <a:gd name="T6" fmla="*/ 216 w 216"/>
                <a:gd name="T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" h="318">
                  <a:moveTo>
                    <a:pt x="216" y="0"/>
                  </a:moveTo>
                  <a:lnTo>
                    <a:pt x="0" y="247"/>
                  </a:lnTo>
                  <a:lnTo>
                    <a:pt x="216" y="318"/>
                  </a:lnTo>
                  <a:lnTo>
                    <a:pt x="21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3030178" y="1393875"/>
              <a:ext cx="866088" cy="1263376"/>
            </a:xfrm>
            <a:custGeom>
              <a:avLst/>
              <a:gdLst>
                <a:gd name="T0" fmla="*/ 218 w 218"/>
                <a:gd name="T1" fmla="*/ 247 h 318"/>
                <a:gd name="T2" fmla="*/ 0 w 218"/>
                <a:gd name="T3" fmla="*/ 0 h 318"/>
                <a:gd name="T4" fmla="*/ 0 w 218"/>
                <a:gd name="T5" fmla="*/ 318 h 318"/>
                <a:gd name="T6" fmla="*/ 218 w 218"/>
                <a:gd name="T7" fmla="*/ 247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8" h="318">
                  <a:moveTo>
                    <a:pt x="218" y="247"/>
                  </a:moveTo>
                  <a:lnTo>
                    <a:pt x="0" y="0"/>
                  </a:lnTo>
                  <a:lnTo>
                    <a:pt x="0" y="318"/>
                  </a:lnTo>
                  <a:lnTo>
                    <a:pt x="218" y="247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45" name="pyramid top text"/>
          <p:cNvSpPr txBox="1"/>
          <p:nvPr/>
        </p:nvSpPr>
        <p:spPr>
          <a:xfrm>
            <a:off x="5008519" y="1165327"/>
            <a:ext cx="47104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選罷法第</a:t>
            </a:r>
            <a:r>
              <a:rPr lang="en-US" altLang="zh-TW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</a:t>
            </a:r>
            <a:endParaRPr lang="en-US" altLang="zh-TW" sz="20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意圖妨害投票而毀損選舉相關文書罪</a:t>
            </a:r>
            <a:endParaRPr lang="en-US" altLang="zh-TW" sz="2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7" name="green arrow"/>
          <p:cNvSpPr>
            <a:spLocks/>
          </p:cNvSpPr>
          <p:nvPr/>
        </p:nvSpPr>
        <p:spPr bwMode="auto">
          <a:xfrm>
            <a:off x="2637286" y="1817662"/>
            <a:ext cx="1712312" cy="433898"/>
          </a:xfrm>
          <a:custGeom>
            <a:avLst/>
            <a:gdLst>
              <a:gd name="T0" fmla="*/ 800 w 911"/>
              <a:gd name="T1" fmla="*/ 318 h 318"/>
              <a:gd name="T2" fmla="*/ 0 w 911"/>
              <a:gd name="T3" fmla="*/ 318 h 318"/>
              <a:gd name="T4" fmla="*/ 0 w 911"/>
              <a:gd name="T5" fmla="*/ 0 h 318"/>
              <a:gd name="T6" fmla="*/ 800 w 911"/>
              <a:gd name="T7" fmla="*/ 0 h 318"/>
              <a:gd name="T8" fmla="*/ 911 w 911"/>
              <a:gd name="T9" fmla="*/ 160 h 318"/>
              <a:gd name="T10" fmla="*/ 800 w 911"/>
              <a:gd name="T11" fmla="*/ 318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1" h="318">
                <a:moveTo>
                  <a:pt x="800" y="318"/>
                </a:moveTo>
                <a:lnTo>
                  <a:pt x="0" y="318"/>
                </a:lnTo>
                <a:lnTo>
                  <a:pt x="0" y="0"/>
                </a:lnTo>
                <a:lnTo>
                  <a:pt x="800" y="0"/>
                </a:lnTo>
                <a:lnTo>
                  <a:pt x="911" y="160"/>
                </a:lnTo>
                <a:lnTo>
                  <a:pt x="800" y="318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8" name="green square"/>
          <p:cNvSpPr>
            <a:spLocks noChangeArrowheads="1"/>
          </p:cNvSpPr>
          <p:nvPr/>
        </p:nvSpPr>
        <p:spPr bwMode="auto">
          <a:xfrm>
            <a:off x="2531155" y="1690910"/>
            <a:ext cx="304055" cy="3040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0" name="1"/>
          <p:cNvSpPr txBox="1"/>
          <p:nvPr/>
        </p:nvSpPr>
        <p:spPr>
          <a:xfrm>
            <a:off x="2531154" y="1653839"/>
            <a:ext cx="3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</a:p>
        </p:txBody>
      </p:sp>
      <p:sp>
        <p:nvSpPr>
          <p:cNvPr id="72" name="text"/>
          <p:cNvSpPr txBox="1"/>
          <p:nvPr/>
        </p:nvSpPr>
        <p:spPr>
          <a:xfrm>
            <a:off x="2850821" y="1852733"/>
            <a:ext cx="1424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選舉文書</a:t>
            </a:r>
            <a:endParaRPr 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" name="green arrow">
            <a:extLst>
              <a:ext uri="{FF2B5EF4-FFF2-40B4-BE49-F238E27FC236}">
                <a16:creationId xmlns:a16="http://schemas.microsoft.com/office/drawing/2014/main" id="{2203CEE7-DA22-47CE-8FF9-A71A3C7280E5}"/>
              </a:ext>
            </a:extLst>
          </p:cNvPr>
          <p:cNvSpPr>
            <a:spLocks/>
          </p:cNvSpPr>
          <p:nvPr/>
        </p:nvSpPr>
        <p:spPr bwMode="auto">
          <a:xfrm>
            <a:off x="2075804" y="2951303"/>
            <a:ext cx="1712312" cy="433898"/>
          </a:xfrm>
          <a:custGeom>
            <a:avLst/>
            <a:gdLst>
              <a:gd name="T0" fmla="*/ 800 w 911"/>
              <a:gd name="T1" fmla="*/ 318 h 318"/>
              <a:gd name="T2" fmla="*/ 0 w 911"/>
              <a:gd name="T3" fmla="*/ 318 h 318"/>
              <a:gd name="T4" fmla="*/ 0 w 911"/>
              <a:gd name="T5" fmla="*/ 0 h 318"/>
              <a:gd name="T6" fmla="*/ 800 w 911"/>
              <a:gd name="T7" fmla="*/ 0 h 318"/>
              <a:gd name="T8" fmla="*/ 911 w 911"/>
              <a:gd name="T9" fmla="*/ 160 h 318"/>
              <a:gd name="T10" fmla="*/ 800 w 911"/>
              <a:gd name="T11" fmla="*/ 318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1" h="318">
                <a:moveTo>
                  <a:pt x="800" y="318"/>
                </a:moveTo>
                <a:lnTo>
                  <a:pt x="0" y="318"/>
                </a:lnTo>
                <a:lnTo>
                  <a:pt x="0" y="0"/>
                </a:lnTo>
                <a:lnTo>
                  <a:pt x="800" y="0"/>
                </a:lnTo>
                <a:lnTo>
                  <a:pt x="911" y="160"/>
                </a:lnTo>
                <a:lnTo>
                  <a:pt x="800" y="318"/>
                </a:lnTo>
                <a:close/>
              </a:path>
            </a:pathLst>
          </a:custGeom>
          <a:solidFill>
            <a:srgbClr val="68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green square">
            <a:extLst>
              <a:ext uri="{FF2B5EF4-FFF2-40B4-BE49-F238E27FC236}">
                <a16:creationId xmlns:a16="http://schemas.microsoft.com/office/drawing/2014/main" id="{6B64549B-804D-4655-857B-0C3CB38CBB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9673" y="2824551"/>
            <a:ext cx="304055" cy="3040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1">
            <a:extLst>
              <a:ext uri="{FF2B5EF4-FFF2-40B4-BE49-F238E27FC236}">
                <a16:creationId xmlns:a16="http://schemas.microsoft.com/office/drawing/2014/main" id="{AF33B869-C048-498C-8A1C-BBDAF46AFA60}"/>
              </a:ext>
            </a:extLst>
          </p:cNvPr>
          <p:cNvSpPr txBox="1"/>
          <p:nvPr/>
        </p:nvSpPr>
        <p:spPr>
          <a:xfrm>
            <a:off x="1969672" y="2787480"/>
            <a:ext cx="304056" cy="400110"/>
          </a:xfrm>
          <a:prstGeom prst="rect">
            <a:avLst/>
          </a:prstGeom>
          <a:solidFill>
            <a:srgbClr val="FF87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endParaRPr 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3" name="text">
            <a:extLst>
              <a:ext uri="{FF2B5EF4-FFF2-40B4-BE49-F238E27FC236}">
                <a16:creationId xmlns:a16="http://schemas.microsoft.com/office/drawing/2014/main" id="{0432A2F4-3862-403B-A1A1-FAEB4A5DA53A}"/>
              </a:ext>
            </a:extLst>
          </p:cNvPr>
          <p:cNvSpPr txBox="1"/>
          <p:nvPr/>
        </p:nvSpPr>
        <p:spPr>
          <a:xfrm>
            <a:off x="2273728" y="2975173"/>
            <a:ext cx="1275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公務文書</a:t>
            </a:r>
            <a:endParaRPr 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green arrow">
            <a:extLst>
              <a:ext uri="{FF2B5EF4-FFF2-40B4-BE49-F238E27FC236}">
                <a16:creationId xmlns:a16="http://schemas.microsoft.com/office/drawing/2014/main" id="{1EF06D87-90B4-4B40-B314-15DD460F905C}"/>
              </a:ext>
            </a:extLst>
          </p:cNvPr>
          <p:cNvSpPr>
            <a:spLocks/>
          </p:cNvSpPr>
          <p:nvPr/>
        </p:nvSpPr>
        <p:spPr bwMode="auto">
          <a:xfrm>
            <a:off x="1217483" y="4073602"/>
            <a:ext cx="1712312" cy="433898"/>
          </a:xfrm>
          <a:custGeom>
            <a:avLst/>
            <a:gdLst>
              <a:gd name="T0" fmla="*/ 800 w 911"/>
              <a:gd name="T1" fmla="*/ 318 h 318"/>
              <a:gd name="T2" fmla="*/ 0 w 911"/>
              <a:gd name="T3" fmla="*/ 318 h 318"/>
              <a:gd name="T4" fmla="*/ 0 w 911"/>
              <a:gd name="T5" fmla="*/ 0 h 318"/>
              <a:gd name="T6" fmla="*/ 800 w 911"/>
              <a:gd name="T7" fmla="*/ 0 h 318"/>
              <a:gd name="T8" fmla="*/ 911 w 911"/>
              <a:gd name="T9" fmla="*/ 160 h 318"/>
              <a:gd name="T10" fmla="*/ 800 w 911"/>
              <a:gd name="T11" fmla="*/ 318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1" h="318">
                <a:moveTo>
                  <a:pt x="800" y="318"/>
                </a:moveTo>
                <a:lnTo>
                  <a:pt x="0" y="318"/>
                </a:lnTo>
                <a:lnTo>
                  <a:pt x="0" y="0"/>
                </a:lnTo>
                <a:lnTo>
                  <a:pt x="800" y="0"/>
                </a:lnTo>
                <a:lnTo>
                  <a:pt x="911" y="160"/>
                </a:lnTo>
                <a:lnTo>
                  <a:pt x="800" y="318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green square">
            <a:extLst>
              <a:ext uri="{FF2B5EF4-FFF2-40B4-BE49-F238E27FC236}">
                <a16:creationId xmlns:a16="http://schemas.microsoft.com/office/drawing/2014/main" id="{DC6A35E1-4B9D-43FF-AF2D-A5653C4E97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1352" y="3946850"/>
            <a:ext cx="304055" cy="3040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1">
            <a:extLst>
              <a:ext uri="{FF2B5EF4-FFF2-40B4-BE49-F238E27FC236}">
                <a16:creationId xmlns:a16="http://schemas.microsoft.com/office/drawing/2014/main" id="{885B1E22-5859-4A30-B24D-726272F5843C}"/>
              </a:ext>
            </a:extLst>
          </p:cNvPr>
          <p:cNvSpPr txBox="1"/>
          <p:nvPr/>
        </p:nvSpPr>
        <p:spPr>
          <a:xfrm>
            <a:off x="1111351" y="3909779"/>
            <a:ext cx="3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endParaRPr 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text">
            <a:extLst>
              <a:ext uri="{FF2B5EF4-FFF2-40B4-BE49-F238E27FC236}">
                <a16:creationId xmlns:a16="http://schemas.microsoft.com/office/drawing/2014/main" id="{D1C2EC6E-3CE8-41BF-AF58-AC1176CD1DE3}"/>
              </a:ext>
            </a:extLst>
          </p:cNvPr>
          <p:cNvSpPr txBox="1"/>
          <p:nvPr/>
        </p:nvSpPr>
        <p:spPr>
          <a:xfrm>
            <a:off x="1438893" y="4109695"/>
            <a:ext cx="1265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一般文書</a:t>
            </a:r>
            <a:endParaRPr 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9" name="pyramid top text">
            <a:extLst>
              <a:ext uri="{FF2B5EF4-FFF2-40B4-BE49-F238E27FC236}">
                <a16:creationId xmlns:a16="http://schemas.microsoft.com/office/drawing/2014/main" id="{145760A5-DA8C-4519-91A3-D9F0F1615FEF}"/>
              </a:ext>
            </a:extLst>
          </p:cNvPr>
          <p:cNvSpPr txBox="1"/>
          <p:nvPr/>
        </p:nvSpPr>
        <p:spPr>
          <a:xfrm>
            <a:off x="5782135" y="2257386"/>
            <a:ext cx="4570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刑法第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138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139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</a:t>
            </a:r>
            <a:endParaRPr lang="en-US" altLang="zh-TW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毀損公務文書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封印罪</a:t>
            </a:r>
            <a:endParaRPr lang="en-US" altLang="zh-TW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" name="pyramid top text">
            <a:extLst>
              <a:ext uri="{FF2B5EF4-FFF2-40B4-BE49-F238E27FC236}">
                <a16:creationId xmlns:a16="http://schemas.microsoft.com/office/drawing/2014/main" id="{D0D4FA5C-8625-473C-B9AB-AF78C9C97B5A}"/>
              </a:ext>
            </a:extLst>
          </p:cNvPr>
          <p:cNvSpPr txBox="1"/>
          <p:nvPr/>
        </p:nvSpPr>
        <p:spPr>
          <a:xfrm>
            <a:off x="6763210" y="3419496"/>
            <a:ext cx="4570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刑法第</a:t>
            </a:r>
            <a:r>
              <a:rPr lang="en-US" altLang="zh-TW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352</a:t>
            </a:r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354</a:t>
            </a:r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</a:t>
            </a:r>
            <a:endParaRPr lang="en-US" altLang="zh-TW" sz="2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毀損文書</a:t>
            </a:r>
            <a:r>
              <a:rPr lang="en-US" altLang="zh-TW" sz="20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物品罪</a:t>
            </a:r>
            <a:endParaRPr lang="en-US" altLang="zh-TW" sz="2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35" name="群組 34">
            <a:extLst>
              <a:ext uri="{FF2B5EF4-FFF2-40B4-BE49-F238E27FC236}">
                <a16:creationId xmlns:a16="http://schemas.microsoft.com/office/drawing/2014/main" id="{8FC4B511-F1B1-4177-9B87-AD64CCB8FE25}"/>
              </a:ext>
            </a:extLst>
          </p:cNvPr>
          <p:cNvGrpSpPr/>
          <p:nvPr/>
        </p:nvGrpSpPr>
        <p:grpSpPr>
          <a:xfrm>
            <a:off x="10347783" y="5228661"/>
            <a:ext cx="1802897" cy="1564464"/>
            <a:chOff x="9889553" y="3924275"/>
            <a:chExt cx="1814010" cy="1320567"/>
          </a:xfrm>
        </p:grpSpPr>
        <p:pic>
          <p:nvPicPr>
            <p:cNvPr id="36" name="圖片 35">
              <a:extLst>
                <a:ext uri="{FF2B5EF4-FFF2-40B4-BE49-F238E27FC236}">
                  <a16:creationId xmlns:a16="http://schemas.microsoft.com/office/drawing/2014/main" id="{282C63A9-FB81-4EF0-8C32-2AC501D1B9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0470"/>
            <a:stretch/>
          </p:blipFill>
          <p:spPr>
            <a:xfrm>
              <a:off x="10055387" y="3924275"/>
              <a:ext cx="1482341" cy="1177442"/>
            </a:xfrm>
            <a:prstGeom prst="rect">
              <a:avLst/>
            </a:prstGeom>
          </p:spPr>
        </p:pic>
        <p:sp>
          <p:nvSpPr>
            <p:cNvPr id="37" name="文字方塊 36">
              <a:extLst>
                <a:ext uri="{FF2B5EF4-FFF2-40B4-BE49-F238E27FC236}">
                  <a16:creationId xmlns:a16="http://schemas.microsoft.com/office/drawing/2014/main" id="{E7638505-B343-4964-824B-67B3BC488669}"/>
                </a:ext>
              </a:extLst>
            </p:cNvPr>
            <p:cNvSpPr txBox="1"/>
            <p:nvPr/>
          </p:nvSpPr>
          <p:spPr>
            <a:xfrm>
              <a:off x="9889553" y="4933088"/>
              <a:ext cx="1814010" cy="3117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zh-TW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中華民國法務部</a:t>
              </a:r>
            </a:p>
          </p:txBody>
        </p:sp>
      </p:grpSp>
      <p:sp>
        <p:nvSpPr>
          <p:cNvPr id="50" name="投影片編號版面配置區 2">
            <a:extLst>
              <a:ext uri="{FF2B5EF4-FFF2-40B4-BE49-F238E27FC236}">
                <a16:creationId xmlns:a16="http://schemas.microsoft.com/office/drawing/2014/main" id="{9A1F67F9-2C01-4E02-904C-9CD171F077B9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</p:spPr>
        <p:txBody>
          <a:bodyPr/>
          <a:lstStyle/>
          <a:p>
            <a:fld id="{00000000-1234-1234-1234-123412341234}" type="slidenum">
              <a:rPr lang="en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6</a:t>
            </a:fld>
            <a:endParaRPr lang="en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76101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67" grpId="0" animBg="1"/>
      <p:bldP spid="68" grpId="0" animBg="1"/>
      <p:bldP spid="40" grpId="0"/>
      <p:bldP spid="72" grpId="0"/>
      <p:bldP spid="38" grpId="0" animBg="1"/>
      <p:bldP spid="39" grpId="0" animBg="1"/>
      <p:bldP spid="42" grpId="0" animBg="1"/>
      <p:bldP spid="43" grpId="0"/>
      <p:bldP spid="44" grpId="0" animBg="1"/>
      <p:bldP spid="46" grpId="0" animBg="1"/>
      <p:bldP spid="47" grpId="0"/>
      <p:bldP spid="48" grpId="0"/>
      <p:bldP spid="49" grpId="0"/>
      <p:bldP spid="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reen rectangle"/>
          <p:cNvSpPr>
            <a:spLocks noChangeArrowheads="1"/>
          </p:cNvSpPr>
          <p:nvPr/>
        </p:nvSpPr>
        <p:spPr bwMode="auto">
          <a:xfrm>
            <a:off x="3048" y="4686297"/>
            <a:ext cx="12188952" cy="217170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60" name="line"/>
          <p:cNvCxnSpPr>
            <a:cxnSpLocks/>
          </p:cNvCxnSpPr>
          <p:nvPr/>
        </p:nvCxnSpPr>
        <p:spPr>
          <a:xfrm>
            <a:off x="5729340" y="3043087"/>
            <a:ext cx="4701945" cy="0"/>
          </a:xfrm>
          <a:prstGeom prst="line">
            <a:avLst/>
          </a:prstGeom>
          <a:ln w="28575" cap="rnd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line"/>
          <p:cNvCxnSpPr>
            <a:cxnSpLocks/>
          </p:cNvCxnSpPr>
          <p:nvPr/>
        </p:nvCxnSpPr>
        <p:spPr>
          <a:xfrm>
            <a:off x="4822004" y="1934768"/>
            <a:ext cx="4896919" cy="0"/>
          </a:xfrm>
          <a:prstGeom prst="line">
            <a:avLst/>
          </a:prstGeom>
          <a:ln w="28575" cap="rnd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line"/>
          <p:cNvCxnSpPr>
            <a:cxnSpLocks/>
          </p:cNvCxnSpPr>
          <p:nvPr/>
        </p:nvCxnSpPr>
        <p:spPr>
          <a:xfrm>
            <a:off x="6636677" y="4188617"/>
            <a:ext cx="4545673" cy="0"/>
          </a:xfrm>
          <a:prstGeom prst="line">
            <a:avLst/>
          </a:prstGeom>
          <a:ln w="28575" cap="rnd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pyramid bottome tan"/>
          <p:cNvGrpSpPr/>
          <p:nvPr/>
        </p:nvGrpSpPr>
        <p:grpSpPr>
          <a:xfrm>
            <a:off x="1975779" y="3137986"/>
            <a:ext cx="5164745" cy="2411519"/>
            <a:chOff x="451778" y="3137985"/>
            <a:chExt cx="5164745" cy="2411519"/>
          </a:xfrm>
        </p:grpSpPr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325008" y="3137985"/>
              <a:ext cx="3432567" cy="1144189"/>
            </a:xfrm>
            <a:custGeom>
              <a:avLst/>
              <a:gdLst>
                <a:gd name="T0" fmla="*/ 431 w 864"/>
                <a:gd name="T1" fmla="*/ 0 h 288"/>
                <a:gd name="T2" fmla="*/ 0 w 864"/>
                <a:gd name="T3" fmla="*/ 144 h 288"/>
                <a:gd name="T4" fmla="*/ 431 w 864"/>
                <a:gd name="T5" fmla="*/ 288 h 288"/>
                <a:gd name="T6" fmla="*/ 864 w 864"/>
                <a:gd name="T7" fmla="*/ 144 h 288"/>
                <a:gd name="T8" fmla="*/ 431 w 864"/>
                <a:gd name="T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4" h="288">
                  <a:moveTo>
                    <a:pt x="431" y="0"/>
                  </a:moveTo>
                  <a:lnTo>
                    <a:pt x="0" y="144"/>
                  </a:lnTo>
                  <a:lnTo>
                    <a:pt x="431" y="288"/>
                  </a:lnTo>
                  <a:lnTo>
                    <a:pt x="864" y="144"/>
                  </a:lnTo>
                  <a:lnTo>
                    <a:pt x="431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451778" y="3706088"/>
              <a:ext cx="2578400" cy="1843416"/>
            </a:xfrm>
            <a:custGeom>
              <a:avLst/>
              <a:gdLst>
                <a:gd name="T0" fmla="*/ 218 w 649"/>
                <a:gd name="T1" fmla="*/ 0 h 464"/>
                <a:gd name="T2" fmla="*/ 0 w 649"/>
                <a:gd name="T3" fmla="*/ 246 h 464"/>
                <a:gd name="T4" fmla="*/ 649 w 649"/>
                <a:gd name="T5" fmla="*/ 464 h 464"/>
                <a:gd name="T6" fmla="*/ 649 w 649"/>
                <a:gd name="T7" fmla="*/ 144 h 464"/>
                <a:gd name="T8" fmla="*/ 218 w 649"/>
                <a:gd name="T9" fmla="*/ 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464">
                  <a:moveTo>
                    <a:pt x="218" y="0"/>
                  </a:moveTo>
                  <a:lnTo>
                    <a:pt x="0" y="246"/>
                  </a:lnTo>
                  <a:lnTo>
                    <a:pt x="649" y="464"/>
                  </a:lnTo>
                  <a:lnTo>
                    <a:pt x="649" y="144"/>
                  </a:lnTo>
                  <a:lnTo>
                    <a:pt x="21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3030178" y="3706088"/>
              <a:ext cx="2586345" cy="1843416"/>
            </a:xfrm>
            <a:custGeom>
              <a:avLst/>
              <a:gdLst>
                <a:gd name="T0" fmla="*/ 0 w 651"/>
                <a:gd name="T1" fmla="*/ 464 h 464"/>
                <a:gd name="T2" fmla="*/ 651 w 651"/>
                <a:gd name="T3" fmla="*/ 246 h 464"/>
                <a:gd name="T4" fmla="*/ 433 w 651"/>
                <a:gd name="T5" fmla="*/ 0 h 464"/>
                <a:gd name="T6" fmla="*/ 0 w 651"/>
                <a:gd name="T7" fmla="*/ 144 h 464"/>
                <a:gd name="T8" fmla="*/ 0 w 651"/>
                <a:gd name="T9" fmla="*/ 464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1" h="464">
                  <a:moveTo>
                    <a:pt x="0" y="464"/>
                  </a:moveTo>
                  <a:lnTo>
                    <a:pt x="651" y="246"/>
                  </a:lnTo>
                  <a:lnTo>
                    <a:pt x="433" y="0"/>
                  </a:lnTo>
                  <a:lnTo>
                    <a:pt x="0" y="144"/>
                  </a:lnTo>
                  <a:lnTo>
                    <a:pt x="0" y="464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3" name="pyramid middle tan"/>
          <p:cNvGrpSpPr/>
          <p:nvPr/>
        </p:nvGrpSpPr>
        <p:grpSpPr>
          <a:xfrm>
            <a:off x="2841866" y="2271880"/>
            <a:ext cx="3432570" cy="1831498"/>
            <a:chOff x="1317866" y="2271880"/>
            <a:chExt cx="3432570" cy="1831498"/>
          </a:xfrm>
        </p:grpSpPr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2172036" y="2271880"/>
              <a:ext cx="1724229" cy="572095"/>
            </a:xfrm>
            <a:custGeom>
              <a:avLst/>
              <a:gdLst>
                <a:gd name="T0" fmla="*/ 216 w 434"/>
                <a:gd name="T1" fmla="*/ 0 h 144"/>
                <a:gd name="T2" fmla="*/ 0 w 434"/>
                <a:gd name="T3" fmla="*/ 73 h 144"/>
                <a:gd name="T4" fmla="*/ 216 w 434"/>
                <a:gd name="T5" fmla="*/ 144 h 144"/>
                <a:gd name="T6" fmla="*/ 434 w 434"/>
                <a:gd name="T7" fmla="*/ 73 h 144"/>
                <a:gd name="T8" fmla="*/ 216 w 434"/>
                <a:gd name="T9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144">
                  <a:moveTo>
                    <a:pt x="216" y="0"/>
                  </a:moveTo>
                  <a:lnTo>
                    <a:pt x="0" y="73"/>
                  </a:lnTo>
                  <a:lnTo>
                    <a:pt x="216" y="144"/>
                  </a:lnTo>
                  <a:lnTo>
                    <a:pt x="434" y="73"/>
                  </a:lnTo>
                  <a:lnTo>
                    <a:pt x="216" y="0"/>
                  </a:lnTo>
                  <a:close/>
                </a:path>
              </a:pathLst>
            </a:custGeom>
            <a:solidFill>
              <a:srgbClr val="993300"/>
            </a:solidFill>
            <a:ln>
              <a:solidFill>
                <a:schemeClr val="accent3">
                  <a:lumMod val="7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1317866" y="2561901"/>
              <a:ext cx="1712312" cy="1541477"/>
            </a:xfrm>
            <a:custGeom>
              <a:avLst/>
              <a:gdLst>
                <a:gd name="T0" fmla="*/ 431 w 431"/>
                <a:gd name="T1" fmla="*/ 71 h 388"/>
                <a:gd name="T2" fmla="*/ 215 w 431"/>
                <a:gd name="T3" fmla="*/ 0 h 388"/>
                <a:gd name="T4" fmla="*/ 0 w 431"/>
                <a:gd name="T5" fmla="*/ 244 h 388"/>
                <a:gd name="T6" fmla="*/ 431 w 431"/>
                <a:gd name="T7" fmla="*/ 388 h 388"/>
                <a:gd name="T8" fmla="*/ 431 w 431"/>
                <a:gd name="T9" fmla="*/ 71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1" h="388">
                  <a:moveTo>
                    <a:pt x="431" y="71"/>
                  </a:moveTo>
                  <a:lnTo>
                    <a:pt x="215" y="0"/>
                  </a:lnTo>
                  <a:lnTo>
                    <a:pt x="0" y="244"/>
                  </a:lnTo>
                  <a:lnTo>
                    <a:pt x="431" y="388"/>
                  </a:lnTo>
                  <a:lnTo>
                    <a:pt x="431" y="71"/>
                  </a:lnTo>
                  <a:close/>
                </a:path>
              </a:pathLst>
            </a:custGeom>
            <a:solidFill>
              <a:srgbClr val="FF993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3030178" y="2561901"/>
              <a:ext cx="1720258" cy="1541477"/>
            </a:xfrm>
            <a:custGeom>
              <a:avLst/>
              <a:gdLst>
                <a:gd name="T0" fmla="*/ 0 w 433"/>
                <a:gd name="T1" fmla="*/ 71 h 388"/>
                <a:gd name="T2" fmla="*/ 0 w 433"/>
                <a:gd name="T3" fmla="*/ 388 h 388"/>
                <a:gd name="T4" fmla="*/ 433 w 433"/>
                <a:gd name="T5" fmla="*/ 244 h 388"/>
                <a:gd name="T6" fmla="*/ 218 w 433"/>
                <a:gd name="T7" fmla="*/ 0 h 388"/>
                <a:gd name="T8" fmla="*/ 0 w 433"/>
                <a:gd name="T9" fmla="*/ 71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3" h="388">
                  <a:moveTo>
                    <a:pt x="0" y="71"/>
                  </a:moveTo>
                  <a:lnTo>
                    <a:pt x="0" y="388"/>
                  </a:lnTo>
                  <a:lnTo>
                    <a:pt x="433" y="244"/>
                  </a:lnTo>
                  <a:lnTo>
                    <a:pt x="218" y="0"/>
                  </a:lnTo>
                  <a:lnTo>
                    <a:pt x="0" y="71"/>
                  </a:lnTo>
                  <a:close/>
                </a:path>
              </a:pathLst>
            </a:custGeom>
            <a:solidFill>
              <a:srgbClr val="CC66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" name="pyramid top tan"/>
          <p:cNvGrpSpPr/>
          <p:nvPr/>
        </p:nvGrpSpPr>
        <p:grpSpPr>
          <a:xfrm>
            <a:off x="3696036" y="1393875"/>
            <a:ext cx="1724230" cy="1263376"/>
            <a:chOff x="2172036" y="1393875"/>
            <a:chExt cx="1724230" cy="1263376"/>
          </a:xfrm>
        </p:grpSpPr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2172036" y="1393875"/>
              <a:ext cx="858142" cy="1263376"/>
            </a:xfrm>
            <a:custGeom>
              <a:avLst/>
              <a:gdLst>
                <a:gd name="T0" fmla="*/ 216 w 216"/>
                <a:gd name="T1" fmla="*/ 0 h 318"/>
                <a:gd name="T2" fmla="*/ 0 w 216"/>
                <a:gd name="T3" fmla="*/ 247 h 318"/>
                <a:gd name="T4" fmla="*/ 216 w 216"/>
                <a:gd name="T5" fmla="*/ 318 h 318"/>
                <a:gd name="T6" fmla="*/ 216 w 216"/>
                <a:gd name="T7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" h="318">
                  <a:moveTo>
                    <a:pt x="216" y="0"/>
                  </a:moveTo>
                  <a:lnTo>
                    <a:pt x="0" y="247"/>
                  </a:lnTo>
                  <a:lnTo>
                    <a:pt x="216" y="318"/>
                  </a:lnTo>
                  <a:lnTo>
                    <a:pt x="21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3030178" y="1393875"/>
              <a:ext cx="866088" cy="1263376"/>
            </a:xfrm>
            <a:custGeom>
              <a:avLst/>
              <a:gdLst>
                <a:gd name="T0" fmla="*/ 218 w 218"/>
                <a:gd name="T1" fmla="*/ 247 h 318"/>
                <a:gd name="T2" fmla="*/ 0 w 218"/>
                <a:gd name="T3" fmla="*/ 0 h 318"/>
                <a:gd name="T4" fmla="*/ 0 w 218"/>
                <a:gd name="T5" fmla="*/ 318 h 318"/>
                <a:gd name="T6" fmla="*/ 218 w 218"/>
                <a:gd name="T7" fmla="*/ 247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8" h="318">
                  <a:moveTo>
                    <a:pt x="218" y="247"/>
                  </a:moveTo>
                  <a:lnTo>
                    <a:pt x="0" y="0"/>
                  </a:lnTo>
                  <a:lnTo>
                    <a:pt x="0" y="318"/>
                  </a:lnTo>
                  <a:lnTo>
                    <a:pt x="218" y="247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45" name="pyramid top text"/>
          <p:cNvSpPr txBox="1"/>
          <p:nvPr/>
        </p:nvSpPr>
        <p:spPr>
          <a:xfrm>
            <a:off x="5008519" y="1165327"/>
            <a:ext cx="47104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法院組織法第</a:t>
            </a:r>
            <a:r>
              <a:rPr lang="en-US" altLang="zh-TW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95</a:t>
            </a:r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</a:t>
            </a:r>
            <a:endParaRPr lang="en-US" altLang="zh-TW" sz="20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妨害法庭秩序罪</a:t>
            </a:r>
            <a:endParaRPr lang="en-US" altLang="zh-TW" sz="2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7" name="green arrow"/>
          <p:cNvSpPr>
            <a:spLocks/>
          </p:cNvSpPr>
          <p:nvPr/>
        </p:nvSpPr>
        <p:spPr bwMode="auto">
          <a:xfrm>
            <a:off x="2637286" y="1817662"/>
            <a:ext cx="1712312" cy="433898"/>
          </a:xfrm>
          <a:custGeom>
            <a:avLst/>
            <a:gdLst>
              <a:gd name="T0" fmla="*/ 800 w 911"/>
              <a:gd name="T1" fmla="*/ 318 h 318"/>
              <a:gd name="T2" fmla="*/ 0 w 911"/>
              <a:gd name="T3" fmla="*/ 318 h 318"/>
              <a:gd name="T4" fmla="*/ 0 w 911"/>
              <a:gd name="T5" fmla="*/ 0 h 318"/>
              <a:gd name="T6" fmla="*/ 800 w 911"/>
              <a:gd name="T7" fmla="*/ 0 h 318"/>
              <a:gd name="T8" fmla="*/ 911 w 911"/>
              <a:gd name="T9" fmla="*/ 160 h 318"/>
              <a:gd name="T10" fmla="*/ 800 w 911"/>
              <a:gd name="T11" fmla="*/ 318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1" h="318">
                <a:moveTo>
                  <a:pt x="800" y="318"/>
                </a:moveTo>
                <a:lnTo>
                  <a:pt x="0" y="318"/>
                </a:lnTo>
                <a:lnTo>
                  <a:pt x="0" y="0"/>
                </a:lnTo>
                <a:lnTo>
                  <a:pt x="800" y="0"/>
                </a:lnTo>
                <a:lnTo>
                  <a:pt x="911" y="160"/>
                </a:lnTo>
                <a:lnTo>
                  <a:pt x="800" y="318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8" name="green square"/>
          <p:cNvSpPr>
            <a:spLocks noChangeArrowheads="1"/>
          </p:cNvSpPr>
          <p:nvPr/>
        </p:nvSpPr>
        <p:spPr bwMode="auto">
          <a:xfrm>
            <a:off x="2531155" y="1690910"/>
            <a:ext cx="304055" cy="3040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0" name="1"/>
          <p:cNvSpPr txBox="1"/>
          <p:nvPr/>
        </p:nvSpPr>
        <p:spPr>
          <a:xfrm>
            <a:off x="2531154" y="1653839"/>
            <a:ext cx="3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</a:p>
        </p:txBody>
      </p:sp>
      <p:sp>
        <p:nvSpPr>
          <p:cNvPr id="72" name="text"/>
          <p:cNvSpPr txBox="1"/>
          <p:nvPr/>
        </p:nvSpPr>
        <p:spPr>
          <a:xfrm>
            <a:off x="3107892" y="1852733"/>
            <a:ext cx="858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 官</a:t>
            </a:r>
            <a:endParaRPr 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8" name="three step pyramid"/>
          <p:cNvSpPr txBox="1"/>
          <p:nvPr/>
        </p:nvSpPr>
        <p:spPr>
          <a:xfrm>
            <a:off x="371475" y="5773963"/>
            <a:ext cx="1156253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為確保公務執行嚴正性，立法者就特定行為態樣予以類型化，</a:t>
            </a:r>
            <a:br>
              <a:rPr lang="en-US" altLang="zh-TW" sz="2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依照公務主體、公務標的、侵害法益類型，採層級化規範架構，符合比例原則。</a:t>
            </a:r>
            <a:endParaRPr lang="en-US" sz="2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" name="green arrow">
            <a:extLst>
              <a:ext uri="{FF2B5EF4-FFF2-40B4-BE49-F238E27FC236}">
                <a16:creationId xmlns:a16="http://schemas.microsoft.com/office/drawing/2014/main" id="{2203CEE7-DA22-47CE-8FF9-A71A3C7280E5}"/>
              </a:ext>
            </a:extLst>
          </p:cNvPr>
          <p:cNvSpPr>
            <a:spLocks/>
          </p:cNvSpPr>
          <p:nvPr/>
        </p:nvSpPr>
        <p:spPr bwMode="auto">
          <a:xfrm>
            <a:off x="2075804" y="2951303"/>
            <a:ext cx="1712312" cy="433898"/>
          </a:xfrm>
          <a:custGeom>
            <a:avLst/>
            <a:gdLst>
              <a:gd name="T0" fmla="*/ 800 w 911"/>
              <a:gd name="T1" fmla="*/ 318 h 318"/>
              <a:gd name="T2" fmla="*/ 0 w 911"/>
              <a:gd name="T3" fmla="*/ 318 h 318"/>
              <a:gd name="T4" fmla="*/ 0 w 911"/>
              <a:gd name="T5" fmla="*/ 0 h 318"/>
              <a:gd name="T6" fmla="*/ 800 w 911"/>
              <a:gd name="T7" fmla="*/ 0 h 318"/>
              <a:gd name="T8" fmla="*/ 911 w 911"/>
              <a:gd name="T9" fmla="*/ 160 h 318"/>
              <a:gd name="T10" fmla="*/ 800 w 911"/>
              <a:gd name="T11" fmla="*/ 318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1" h="318">
                <a:moveTo>
                  <a:pt x="800" y="318"/>
                </a:moveTo>
                <a:lnTo>
                  <a:pt x="0" y="318"/>
                </a:lnTo>
                <a:lnTo>
                  <a:pt x="0" y="0"/>
                </a:lnTo>
                <a:lnTo>
                  <a:pt x="800" y="0"/>
                </a:lnTo>
                <a:lnTo>
                  <a:pt x="911" y="160"/>
                </a:lnTo>
                <a:lnTo>
                  <a:pt x="800" y="318"/>
                </a:lnTo>
                <a:close/>
              </a:path>
            </a:pathLst>
          </a:custGeom>
          <a:solidFill>
            <a:srgbClr val="68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green square">
            <a:extLst>
              <a:ext uri="{FF2B5EF4-FFF2-40B4-BE49-F238E27FC236}">
                <a16:creationId xmlns:a16="http://schemas.microsoft.com/office/drawing/2014/main" id="{6B64549B-804D-4655-857B-0C3CB38CBB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9673" y="2824551"/>
            <a:ext cx="304055" cy="3040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1">
            <a:extLst>
              <a:ext uri="{FF2B5EF4-FFF2-40B4-BE49-F238E27FC236}">
                <a16:creationId xmlns:a16="http://schemas.microsoft.com/office/drawing/2014/main" id="{AF33B869-C048-498C-8A1C-BBDAF46AFA60}"/>
              </a:ext>
            </a:extLst>
          </p:cNvPr>
          <p:cNvSpPr txBox="1"/>
          <p:nvPr/>
        </p:nvSpPr>
        <p:spPr>
          <a:xfrm>
            <a:off x="1969672" y="2787480"/>
            <a:ext cx="304056" cy="400110"/>
          </a:xfrm>
          <a:prstGeom prst="rect">
            <a:avLst/>
          </a:prstGeom>
          <a:solidFill>
            <a:srgbClr val="FF87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endParaRPr 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3" name="text">
            <a:extLst>
              <a:ext uri="{FF2B5EF4-FFF2-40B4-BE49-F238E27FC236}">
                <a16:creationId xmlns:a16="http://schemas.microsoft.com/office/drawing/2014/main" id="{0432A2F4-3862-403B-A1A1-FAEB4A5DA53A}"/>
              </a:ext>
            </a:extLst>
          </p:cNvPr>
          <p:cNvSpPr txBox="1"/>
          <p:nvPr/>
        </p:nvSpPr>
        <p:spPr>
          <a:xfrm>
            <a:off x="2273728" y="2975173"/>
            <a:ext cx="1275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公務員</a:t>
            </a:r>
            <a:endParaRPr 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green arrow">
            <a:extLst>
              <a:ext uri="{FF2B5EF4-FFF2-40B4-BE49-F238E27FC236}">
                <a16:creationId xmlns:a16="http://schemas.microsoft.com/office/drawing/2014/main" id="{1EF06D87-90B4-4B40-B314-15DD460F905C}"/>
              </a:ext>
            </a:extLst>
          </p:cNvPr>
          <p:cNvSpPr>
            <a:spLocks/>
          </p:cNvSpPr>
          <p:nvPr/>
        </p:nvSpPr>
        <p:spPr bwMode="auto">
          <a:xfrm>
            <a:off x="1217483" y="4073602"/>
            <a:ext cx="1712312" cy="433898"/>
          </a:xfrm>
          <a:custGeom>
            <a:avLst/>
            <a:gdLst>
              <a:gd name="T0" fmla="*/ 800 w 911"/>
              <a:gd name="T1" fmla="*/ 318 h 318"/>
              <a:gd name="T2" fmla="*/ 0 w 911"/>
              <a:gd name="T3" fmla="*/ 318 h 318"/>
              <a:gd name="T4" fmla="*/ 0 w 911"/>
              <a:gd name="T5" fmla="*/ 0 h 318"/>
              <a:gd name="T6" fmla="*/ 800 w 911"/>
              <a:gd name="T7" fmla="*/ 0 h 318"/>
              <a:gd name="T8" fmla="*/ 911 w 911"/>
              <a:gd name="T9" fmla="*/ 160 h 318"/>
              <a:gd name="T10" fmla="*/ 800 w 911"/>
              <a:gd name="T11" fmla="*/ 318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11" h="318">
                <a:moveTo>
                  <a:pt x="800" y="318"/>
                </a:moveTo>
                <a:lnTo>
                  <a:pt x="0" y="318"/>
                </a:lnTo>
                <a:lnTo>
                  <a:pt x="0" y="0"/>
                </a:lnTo>
                <a:lnTo>
                  <a:pt x="800" y="0"/>
                </a:lnTo>
                <a:lnTo>
                  <a:pt x="911" y="160"/>
                </a:lnTo>
                <a:lnTo>
                  <a:pt x="800" y="318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green square">
            <a:extLst>
              <a:ext uri="{FF2B5EF4-FFF2-40B4-BE49-F238E27FC236}">
                <a16:creationId xmlns:a16="http://schemas.microsoft.com/office/drawing/2014/main" id="{DC6A35E1-4B9D-43FF-AF2D-A5653C4E97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1352" y="3946850"/>
            <a:ext cx="304055" cy="30405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1">
            <a:extLst>
              <a:ext uri="{FF2B5EF4-FFF2-40B4-BE49-F238E27FC236}">
                <a16:creationId xmlns:a16="http://schemas.microsoft.com/office/drawing/2014/main" id="{885B1E22-5859-4A30-B24D-726272F5843C}"/>
              </a:ext>
            </a:extLst>
          </p:cNvPr>
          <p:cNvSpPr txBox="1"/>
          <p:nvPr/>
        </p:nvSpPr>
        <p:spPr>
          <a:xfrm>
            <a:off x="1111351" y="3909779"/>
            <a:ext cx="3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endParaRPr 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text">
            <a:extLst>
              <a:ext uri="{FF2B5EF4-FFF2-40B4-BE49-F238E27FC236}">
                <a16:creationId xmlns:a16="http://schemas.microsoft.com/office/drawing/2014/main" id="{D1C2EC6E-3CE8-41BF-AF58-AC1176CD1DE3}"/>
              </a:ext>
            </a:extLst>
          </p:cNvPr>
          <p:cNvSpPr txBox="1"/>
          <p:nvPr/>
        </p:nvSpPr>
        <p:spPr>
          <a:xfrm>
            <a:off x="1438893" y="4109695"/>
            <a:ext cx="1265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一般民眾</a:t>
            </a:r>
            <a:endParaRPr lang="en-US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9" name="pyramid top text">
            <a:extLst>
              <a:ext uri="{FF2B5EF4-FFF2-40B4-BE49-F238E27FC236}">
                <a16:creationId xmlns:a16="http://schemas.microsoft.com/office/drawing/2014/main" id="{145760A5-DA8C-4519-91A3-D9F0F1615FEF}"/>
              </a:ext>
            </a:extLst>
          </p:cNvPr>
          <p:cNvSpPr txBox="1"/>
          <p:nvPr/>
        </p:nvSpPr>
        <p:spPr>
          <a:xfrm>
            <a:off x="5782135" y="2257386"/>
            <a:ext cx="4570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刑法第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140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</a:t>
            </a:r>
            <a:endParaRPr lang="en-US" altLang="zh-TW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侮辱公務員罪</a:t>
            </a:r>
            <a:endParaRPr lang="en-US" altLang="zh-TW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" name="pyramid top text">
            <a:extLst>
              <a:ext uri="{FF2B5EF4-FFF2-40B4-BE49-F238E27FC236}">
                <a16:creationId xmlns:a16="http://schemas.microsoft.com/office/drawing/2014/main" id="{D0D4FA5C-8625-473C-B9AB-AF78C9C97B5A}"/>
              </a:ext>
            </a:extLst>
          </p:cNvPr>
          <p:cNvSpPr txBox="1"/>
          <p:nvPr/>
        </p:nvSpPr>
        <p:spPr>
          <a:xfrm>
            <a:off x="6763210" y="3419496"/>
            <a:ext cx="4570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刑法第</a:t>
            </a:r>
            <a:r>
              <a:rPr lang="en-US" altLang="zh-TW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309</a:t>
            </a:r>
            <a:r>
              <a:rPr lang="zh-TW" altLang="en-US" sz="24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</a:t>
            </a:r>
            <a:endParaRPr lang="en-US" altLang="zh-TW" sz="2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公然侮辱罪</a:t>
            </a:r>
            <a:endParaRPr lang="en-US" altLang="zh-TW" sz="2400" b="1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0" name="投影片編號版面配置區 2">
            <a:extLst>
              <a:ext uri="{FF2B5EF4-FFF2-40B4-BE49-F238E27FC236}">
                <a16:creationId xmlns:a16="http://schemas.microsoft.com/office/drawing/2014/main" id="{84859E06-AD99-4255-A8E3-D99DDF40EEF1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</p:spPr>
        <p:txBody>
          <a:bodyPr/>
          <a:lstStyle/>
          <a:p>
            <a:fld id="{00000000-1234-1234-1234-123412341234}" type="slidenum">
              <a:rPr lang="en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7</a:t>
            </a:fld>
            <a:endParaRPr lang="en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97740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67" grpId="0" animBg="1"/>
      <p:bldP spid="68" grpId="0" animBg="1"/>
      <p:bldP spid="40" grpId="0"/>
      <p:bldP spid="72" grpId="0"/>
      <p:bldP spid="108" grpId="0"/>
      <p:bldP spid="38" grpId="0" animBg="1"/>
      <p:bldP spid="39" grpId="0" animBg="1"/>
      <p:bldP spid="42" grpId="0" animBg="1"/>
      <p:bldP spid="43" grpId="0"/>
      <p:bldP spid="44" grpId="0" animBg="1"/>
      <p:bldP spid="46" grpId="0" animBg="1"/>
      <p:bldP spid="47" grpId="0"/>
      <p:bldP spid="48" grpId="0"/>
      <p:bldP spid="49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資料庫圖表 3">
            <a:extLst>
              <a:ext uri="{FF2B5EF4-FFF2-40B4-BE49-F238E27FC236}">
                <a16:creationId xmlns:a16="http://schemas.microsoft.com/office/drawing/2014/main" id="{686B252B-7A44-48AB-AAFD-F908579DEA1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42721546"/>
              </p:ext>
            </p:extLst>
          </p:nvPr>
        </p:nvGraphicFramePr>
        <p:xfrm>
          <a:off x="449059" y="1151243"/>
          <a:ext cx="11293881" cy="52770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標題 1">
            <a:extLst>
              <a:ext uri="{FF2B5EF4-FFF2-40B4-BE49-F238E27FC236}">
                <a16:creationId xmlns:a16="http://schemas.microsoft.com/office/drawing/2014/main" id="{853B2D8F-7865-4155-89FE-D9D2D28713EB}"/>
              </a:ext>
            </a:extLst>
          </p:cNvPr>
          <p:cNvSpPr txBox="1">
            <a:spLocks/>
          </p:cNvSpPr>
          <p:nvPr/>
        </p:nvSpPr>
        <p:spPr>
          <a:xfrm>
            <a:off x="1251095" y="138115"/>
            <a:ext cx="10940905" cy="998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r>
              <a:rPr lang="zh-TW" altLang="en-US" sz="4400" b="1" u="sng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以刑事處罰侮辱公務員行為，屬於立法政策</a:t>
            </a:r>
            <a:endParaRPr lang="zh-TW" altLang="en-US" sz="4400" b="1" u="sng" kern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2">
            <a:extLst>
              <a:ext uri="{FF2B5EF4-FFF2-40B4-BE49-F238E27FC236}">
                <a16:creationId xmlns:a16="http://schemas.microsoft.com/office/drawing/2014/main" id="{83A5DBB5-423A-45FA-8A2D-0849F5ECD9A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00000000-1234-1234-1234-123412341234}" type="slidenum">
              <a:rPr lang="en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pPr algn="ctr"/>
              <a:t>8</a:t>
            </a:fld>
            <a:endParaRPr lang="en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729936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79DCCD7-93E9-4F39-A438-3AEEADCA710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9</a:t>
            </a:fld>
            <a:endParaRPr lang="en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5" name="群組 4">
            <a:extLst>
              <a:ext uri="{FF2B5EF4-FFF2-40B4-BE49-F238E27FC236}">
                <a16:creationId xmlns:a16="http://schemas.microsoft.com/office/drawing/2014/main" id="{9C28B651-72D2-4B73-B31E-68696EC95168}"/>
              </a:ext>
            </a:extLst>
          </p:cNvPr>
          <p:cNvGrpSpPr/>
          <p:nvPr/>
        </p:nvGrpSpPr>
        <p:grpSpPr>
          <a:xfrm>
            <a:off x="1343481" y="0"/>
            <a:ext cx="6433631" cy="6475380"/>
            <a:chOff x="6322979" y="718013"/>
            <a:chExt cx="5908337" cy="5854643"/>
          </a:xfrm>
        </p:grpSpPr>
        <p:pic>
          <p:nvPicPr>
            <p:cNvPr id="3" name="圖片 2">
              <a:extLst>
                <a:ext uri="{FF2B5EF4-FFF2-40B4-BE49-F238E27FC236}">
                  <a16:creationId xmlns:a16="http://schemas.microsoft.com/office/drawing/2014/main" id="{D5150AFD-DE9E-419E-9049-E34162CC8E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95603"/>
            <a:stretch/>
          </p:blipFill>
          <p:spPr>
            <a:xfrm>
              <a:off x="6322979" y="718013"/>
              <a:ext cx="5908337" cy="428017"/>
            </a:xfrm>
            <a:prstGeom prst="rect">
              <a:avLst/>
            </a:prstGeom>
          </p:spPr>
        </p:pic>
        <p:pic>
          <p:nvPicPr>
            <p:cNvPr id="4" name="圖片 3">
              <a:extLst>
                <a:ext uri="{FF2B5EF4-FFF2-40B4-BE49-F238E27FC236}">
                  <a16:creationId xmlns:a16="http://schemas.microsoft.com/office/drawing/2014/main" id="{3168D051-0A5B-4648-A144-72A1C21479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43877"/>
            <a:stretch/>
          </p:blipFill>
          <p:spPr>
            <a:xfrm>
              <a:off x="6322979" y="1146030"/>
              <a:ext cx="5869021" cy="5426626"/>
            </a:xfrm>
            <a:prstGeom prst="rect">
              <a:avLst/>
            </a:prstGeom>
          </p:spPr>
        </p:pic>
      </p:grpSp>
      <p:pic>
        <p:nvPicPr>
          <p:cNvPr id="9" name="圖片 8">
            <a:extLst>
              <a:ext uri="{FF2B5EF4-FFF2-40B4-BE49-F238E27FC236}">
                <a16:creationId xmlns:a16="http://schemas.microsoft.com/office/drawing/2014/main" id="{35BBE16D-F4C5-4F3D-9861-DD2C91148C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5814" r="60617" b="48755"/>
          <a:stretch/>
        </p:blipFill>
        <p:spPr>
          <a:xfrm>
            <a:off x="4330126" y="699087"/>
            <a:ext cx="6099850" cy="14076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4370B88E-80F3-4059-84B5-F403E56A758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2105" r="54028" b="11067"/>
          <a:stretch/>
        </p:blipFill>
        <p:spPr>
          <a:xfrm>
            <a:off x="5009542" y="2401167"/>
            <a:ext cx="6508007" cy="39864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76137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資料庫圖表 3">
            <a:extLst>
              <a:ext uri="{FF2B5EF4-FFF2-40B4-BE49-F238E27FC236}">
                <a16:creationId xmlns:a16="http://schemas.microsoft.com/office/drawing/2014/main" id="{686B252B-7A44-48AB-AAFD-F908579DEA1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67717535"/>
              </p:ext>
            </p:extLst>
          </p:nvPr>
        </p:nvGraphicFramePr>
        <p:xfrm>
          <a:off x="449059" y="1151243"/>
          <a:ext cx="11293881" cy="52770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標題 1">
            <a:extLst>
              <a:ext uri="{FF2B5EF4-FFF2-40B4-BE49-F238E27FC236}">
                <a16:creationId xmlns:a16="http://schemas.microsoft.com/office/drawing/2014/main" id="{853B2D8F-7865-4155-89FE-D9D2D28713EB}"/>
              </a:ext>
            </a:extLst>
          </p:cNvPr>
          <p:cNvSpPr txBox="1">
            <a:spLocks/>
          </p:cNvSpPr>
          <p:nvPr/>
        </p:nvSpPr>
        <p:spPr>
          <a:xfrm>
            <a:off x="1251095" y="138115"/>
            <a:ext cx="10940905" cy="998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Dosis"/>
              <a:buNone/>
              <a:defRPr sz="2400" b="0" i="0" u="none" strike="noStrike" cap="none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9pPr>
          </a:lstStyle>
          <a:p>
            <a:r>
              <a:rPr lang="zh-TW" altLang="en-US" sz="4400" b="1" u="sng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本條符合明確性原則，不應限縮公務員種類</a:t>
            </a:r>
            <a:endParaRPr lang="zh-TW" altLang="en-US" sz="4400" b="1" u="sng" kern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2">
            <a:extLst>
              <a:ext uri="{FF2B5EF4-FFF2-40B4-BE49-F238E27FC236}">
                <a16:creationId xmlns:a16="http://schemas.microsoft.com/office/drawing/2014/main" id="{83A5DBB5-423A-45FA-8A2D-0849F5ECD9A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793200" cy="975600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00000000-1234-1234-1234-123412341234}" type="slidenum">
              <a:rPr lang="en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pPr algn="ctr"/>
              <a:t>10</a:t>
            </a:fld>
            <a:endParaRPr lang="en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23742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826178E2-B20F-4095-AB4B-9700B98E2972}"/>
              </a:ext>
            </a:extLst>
          </p:cNvPr>
          <p:cNvSpPr/>
          <p:nvPr/>
        </p:nvSpPr>
        <p:spPr>
          <a:xfrm>
            <a:off x="4597400" y="2120900"/>
            <a:ext cx="2997200" cy="1981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6000" b="1" spc="6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結語</a:t>
            </a:r>
          </a:p>
        </p:txBody>
      </p:sp>
      <p:sp>
        <p:nvSpPr>
          <p:cNvPr id="4" name="投影片編號版面配置區 2">
            <a:extLst>
              <a:ext uri="{FF2B5EF4-FFF2-40B4-BE49-F238E27FC236}">
                <a16:creationId xmlns:a16="http://schemas.microsoft.com/office/drawing/2014/main" id="{819B9C28-5D81-4491-842F-E0A8B541740F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</p:spPr>
        <p:txBody>
          <a:bodyPr/>
          <a:lstStyle/>
          <a:p>
            <a:fld id="{00000000-1234-1234-1234-123412341234}" type="slidenum">
              <a:rPr lang="en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11</a:t>
            </a:fld>
            <a:endParaRPr lang="en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5" name="群組 4">
            <a:extLst>
              <a:ext uri="{FF2B5EF4-FFF2-40B4-BE49-F238E27FC236}">
                <a16:creationId xmlns:a16="http://schemas.microsoft.com/office/drawing/2014/main" id="{EB79D904-3E45-4EE4-8507-0A01E7D1964A}"/>
              </a:ext>
            </a:extLst>
          </p:cNvPr>
          <p:cNvGrpSpPr/>
          <p:nvPr/>
        </p:nvGrpSpPr>
        <p:grpSpPr>
          <a:xfrm>
            <a:off x="10182964" y="4859329"/>
            <a:ext cx="1802897" cy="1564464"/>
            <a:chOff x="9889553" y="3924275"/>
            <a:chExt cx="1814010" cy="1320567"/>
          </a:xfrm>
        </p:grpSpPr>
        <p:pic>
          <p:nvPicPr>
            <p:cNvPr id="6" name="圖片 5">
              <a:extLst>
                <a:ext uri="{FF2B5EF4-FFF2-40B4-BE49-F238E27FC236}">
                  <a16:creationId xmlns:a16="http://schemas.microsoft.com/office/drawing/2014/main" id="{7758BBA0-E9E5-4BEB-B395-98323F1045C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0470"/>
            <a:stretch/>
          </p:blipFill>
          <p:spPr>
            <a:xfrm>
              <a:off x="10055387" y="3924275"/>
              <a:ext cx="1482341" cy="1177442"/>
            </a:xfrm>
            <a:prstGeom prst="rect">
              <a:avLst/>
            </a:prstGeom>
          </p:spPr>
        </p:pic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id="{2BA4F026-E3E9-4969-9E39-21FEDA7187C8}"/>
                </a:ext>
              </a:extLst>
            </p:cNvPr>
            <p:cNvSpPr txBox="1"/>
            <p:nvPr/>
          </p:nvSpPr>
          <p:spPr>
            <a:xfrm>
              <a:off x="9889553" y="4933088"/>
              <a:ext cx="1814010" cy="3117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/>
              <a:r>
                <a:rPr lang="zh-TW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中華民國法務部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415917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AE118A2D-D04F-410B-97A0-C6FFDADF9286}"/>
              </a:ext>
            </a:extLst>
          </p:cNvPr>
          <p:cNvSpPr txBox="1"/>
          <p:nvPr/>
        </p:nvSpPr>
        <p:spPr>
          <a:xfrm>
            <a:off x="8337099" y="1000897"/>
            <a:ext cx="41727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幹你娘，你給我打三小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201F4F3D-982F-43A8-81AB-EA3E3211A253}"/>
              </a:ext>
            </a:extLst>
          </p:cNvPr>
          <p:cNvSpPr txBox="1"/>
          <p:nvPr/>
        </p:nvSpPr>
        <p:spPr>
          <a:xfrm>
            <a:off x="185580" y="3125544"/>
            <a:ext cx="11408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2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你娘地卡蓋蓋好ㄌㄟ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68088615-EFA3-423C-A997-6D792C6C6C18}"/>
              </a:ext>
            </a:extLst>
          </p:cNvPr>
          <p:cNvSpPr txBox="1"/>
          <p:nvPr/>
        </p:nvSpPr>
        <p:spPr>
          <a:xfrm>
            <a:off x="4747699" y="564684"/>
            <a:ext cx="15800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38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幹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9F87BB52-B2F8-4897-B9AB-E2260FB757EA}"/>
              </a:ext>
            </a:extLst>
          </p:cNvPr>
          <p:cNvSpPr txBox="1"/>
          <p:nvPr/>
        </p:nvSpPr>
        <p:spPr>
          <a:xfrm>
            <a:off x="52083" y="4330372"/>
            <a:ext cx="38497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幹你</a:t>
            </a:r>
            <a:r>
              <a:rPr lang="zh-TW" altLang="en-US" sz="66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老爸</a:t>
            </a:r>
            <a:endParaRPr lang="zh-TW" altLang="en-US" sz="6000" b="1" dirty="0">
              <a:latin typeface="新細明體" panose="02020500000000000000" pitchFamily="18" charset="-120"/>
              <a:ea typeface="新細明體" panose="02020500000000000000" pitchFamily="18" charset="-120"/>
              <a:cs typeface="全字庫正宋體" panose="02020300000000000000" pitchFamily="18" charset="-12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C71022A6-55A6-416D-818F-131A54E78542}"/>
              </a:ext>
            </a:extLst>
          </p:cNvPr>
          <p:cNvSpPr txBox="1"/>
          <p:nvPr/>
        </p:nvSpPr>
        <p:spPr>
          <a:xfrm>
            <a:off x="8107" y="5917515"/>
            <a:ext cx="12183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不成子，如果沒有告我，你是我的小狗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9B444654-6CC6-4E10-91A6-44E58722832D}"/>
              </a:ext>
            </a:extLst>
          </p:cNvPr>
          <p:cNvSpPr txBox="1"/>
          <p:nvPr/>
        </p:nvSpPr>
        <p:spPr>
          <a:xfrm>
            <a:off x="9941236" y="4854003"/>
            <a:ext cx="18052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白目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213F169F-6625-4956-B46D-982023A863AD}"/>
              </a:ext>
            </a:extLst>
          </p:cNvPr>
          <p:cNvSpPr txBox="1"/>
          <p:nvPr/>
        </p:nvSpPr>
        <p:spPr>
          <a:xfrm>
            <a:off x="286087" y="2627200"/>
            <a:ext cx="824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警察又怎樣，恁爸連警察都照打啦！幹你娘！</a:t>
            </a:r>
            <a:endParaRPr lang="en-US" altLang="zh-TW" sz="2800" b="1" dirty="0">
              <a:latin typeface="新細明體" panose="02020500000000000000" pitchFamily="18" charset="-120"/>
              <a:ea typeface="新細明體" panose="02020500000000000000" pitchFamily="18" charset="-120"/>
              <a:cs typeface="全字庫正宋體" panose="02020300000000000000" pitchFamily="18" charset="-120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A5500090-9BF3-461B-8452-136D34CBC31D}"/>
              </a:ext>
            </a:extLst>
          </p:cNvPr>
          <p:cNvSpPr txBox="1"/>
          <p:nvPr/>
        </p:nvSpPr>
        <p:spPr>
          <a:xfrm>
            <a:off x="185580" y="-140830"/>
            <a:ext cx="494039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15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你哄幹</a:t>
            </a: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1ADCE845-4690-4B63-9420-07B7DF693CCE}"/>
              </a:ext>
            </a:extLst>
          </p:cNvPr>
          <p:cNvSpPr txBox="1"/>
          <p:nvPr/>
        </p:nvSpPr>
        <p:spPr>
          <a:xfrm>
            <a:off x="7834193" y="1607793"/>
            <a:ext cx="46050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6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你這種咖小</a:t>
            </a: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6A1188DB-0CE6-4B2E-AE9B-1FDC8E12E284}"/>
              </a:ext>
            </a:extLst>
          </p:cNvPr>
          <p:cNvSpPr txBox="1"/>
          <p:nvPr/>
        </p:nvSpPr>
        <p:spPr>
          <a:xfrm>
            <a:off x="7835850" y="2695733"/>
            <a:ext cx="44050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你這個臭警察仔</a:t>
            </a: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73B133EE-5F87-40FA-9582-7587A4EEEC08}"/>
              </a:ext>
            </a:extLst>
          </p:cNvPr>
          <p:cNvSpPr txBox="1"/>
          <p:nvPr/>
        </p:nvSpPr>
        <p:spPr>
          <a:xfrm>
            <a:off x="6900477" y="4097389"/>
            <a:ext cx="59309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你不要在那邊沒懶覺</a:t>
            </a: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6CC117CC-43FB-4F4A-A98A-2850B855A69D}"/>
              </a:ext>
            </a:extLst>
          </p:cNvPr>
          <p:cNvSpPr txBox="1"/>
          <p:nvPr/>
        </p:nvSpPr>
        <p:spPr>
          <a:xfrm>
            <a:off x="431191" y="1497682"/>
            <a:ext cx="449640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6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幹你娘機掰</a:t>
            </a: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9C6A4E1C-17A4-4B38-8FC0-0E7A79A1AFA9}"/>
              </a:ext>
            </a:extLst>
          </p:cNvPr>
          <p:cNvSpPr txBox="1"/>
          <p:nvPr/>
        </p:nvSpPr>
        <p:spPr>
          <a:xfrm>
            <a:off x="8632432" y="3513240"/>
            <a:ext cx="370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你們警察真的是垃圾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BC875EEF-A7E3-4540-8678-FBF6BCF5623C}"/>
              </a:ext>
            </a:extLst>
          </p:cNvPr>
          <p:cNvSpPr txBox="1"/>
          <p:nvPr/>
        </p:nvSpPr>
        <p:spPr>
          <a:xfrm>
            <a:off x="6569319" y="725260"/>
            <a:ext cx="20947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6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俗辣</a:t>
            </a: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BBAEC839-2FBE-4FC9-905C-C15D86597A50}"/>
              </a:ext>
            </a:extLst>
          </p:cNvPr>
          <p:cNvSpPr txBox="1"/>
          <p:nvPr/>
        </p:nvSpPr>
        <p:spPr>
          <a:xfrm>
            <a:off x="6084943" y="2205985"/>
            <a:ext cx="2305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他媽的雞掰</a:t>
            </a:r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id="{336C2866-964A-4C68-88B6-10F45C4B92EE}"/>
              </a:ext>
            </a:extLst>
          </p:cNvPr>
          <p:cNvSpPr txBox="1"/>
          <p:nvPr/>
        </p:nvSpPr>
        <p:spPr>
          <a:xfrm>
            <a:off x="4747699" y="150513"/>
            <a:ext cx="739513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0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你有沒有讀過書、放屁，你少在那裏跟我放屁，哪來的狗雜碎，年紀輕輕不好好做事，不要臉到極點，不要臉的</a:t>
            </a:r>
            <a:endParaRPr lang="zh-TW" altLang="en-US" sz="2000" dirty="0"/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D7690A5C-5802-43D8-808A-33BFDF837A1D}"/>
              </a:ext>
            </a:extLst>
          </p:cNvPr>
          <p:cNvSpPr txBox="1"/>
          <p:nvPr/>
        </p:nvSpPr>
        <p:spPr>
          <a:xfrm>
            <a:off x="754087" y="5477812"/>
            <a:ext cx="68625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3200" b="1" spc="300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爛就是爛爛到不行爛到該死的地步</a:t>
            </a:r>
            <a:endParaRPr lang="zh-TW" altLang="en-US" sz="3200" spc="300" dirty="0"/>
          </a:p>
        </p:txBody>
      </p:sp>
      <p:sp>
        <p:nvSpPr>
          <p:cNvPr id="23" name="文字方塊 22">
            <a:extLst>
              <a:ext uri="{FF2B5EF4-FFF2-40B4-BE49-F238E27FC236}">
                <a16:creationId xmlns:a16="http://schemas.microsoft.com/office/drawing/2014/main" id="{D20EE737-0116-4E11-8A98-7DF0AE623E21}"/>
              </a:ext>
            </a:extLst>
          </p:cNvPr>
          <p:cNvSpPr txBox="1"/>
          <p:nvPr/>
        </p:nvSpPr>
        <p:spPr>
          <a:xfrm>
            <a:off x="3388624" y="4399866"/>
            <a:ext cx="420882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8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一群垃圾的老油條</a:t>
            </a:r>
            <a:br>
              <a:rPr lang="en-US" altLang="zh-TW" sz="28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</a:br>
            <a:r>
              <a:rPr lang="zh-TW" altLang="en-US" sz="28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講難聽一點叫做黨國餘孽</a:t>
            </a:r>
            <a:endParaRPr lang="zh-TW" altLang="en-US" sz="2800" dirty="0"/>
          </a:p>
        </p:txBody>
      </p:sp>
      <p:sp>
        <p:nvSpPr>
          <p:cNvPr id="24" name="文字方塊 23">
            <a:extLst>
              <a:ext uri="{FF2B5EF4-FFF2-40B4-BE49-F238E27FC236}">
                <a16:creationId xmlns:a16="http://schemas.microsoft.com/office/drawing/2014/main" id="{962EEDF2-39BA-4AFC-86C0-A63B263FB630}"/>
              </a:ext>
            </a:extLst>
          </p:cNvPr>
          <p:cNvSpPr txBox="1"/>
          <p:nvPr/>
        </p:nvSpPr>
        <p:spPr>
          <a:xfrm>
            <a:off x="7597453" y="4625962"/>
            <a:ext cx="28001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b="1" dirty="0">
                <a:latin typeface="新細明體" panose="02020500000000000000" pitchFamily="18" charset="-120"/>
                <a:ea typeface="新細明體" panose="02020500000000000000" pitchFamily="18" charset="-120"/>
                <a:cs typeface="全字庫正宋體" panose="02020300000000000000" pitchFamily="18" charset="-120"/>
              </a:rPr>
              <a:t>流氓</a:t>
            </a:r>
          </a:p>
        </p:txBody>
      </p:sp>
    </p:spTree>
    <p:extLst>
      <p:ext uri="{BB962C8B-B14F-4D97-AF65-F5344CB8AC3E}">
        <p14:creationId xmlns:p14="http://schemas.microsoft.com/office/powerpoint/2010/main" val="9734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Elbow Connector 39"/>
          <p:cNvCxnSpPr>
            <a:cxnSpLocks/>
            <a:endCxn id="58" idx="2"/>
          </p:cNvCxnSpPr>
          <p:nvPr/>
        </p:nvCxnSpPr>
        <p:spPr>
          <a:xfrm flipV="1">
            <a:off x="7388734" y="2960914"/>
            <a:ext cx="2685143" cy="1734542"/>
          </a:xfrm>
          <a:prstGeom prst="bentConnector2">
            <a:avLst/>
          </a:prstGeom>
          <a:ln>
            <a:solidFill>
              <a:srgbClr val="FF8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Group 43"/>
          <p:cNvGrpSpPr/>
          <p:nvPr/>
        </p:nvGrpSpPr>
        <p:grpSpPr>
          <a:xfrm>
            <a:off x="4898158" y="1934712"/>
            <a:ext cx="2401142" cy="4249214"/>
            <a:chOff x="3374158" y="2286000"/>
            <a:chExt cx="2401142" cy="4249214"/>
          </a:xfrm>
          <a:effectLst>
            <a:outerShdw blurRad="88900" dir="8100000" sy="-23000" kx="800400" algn="br" rotWithShape="0">
              <a:prstClr val="black">
                <a:alpha val="20000"/>
              </a:prstClr>
            </a:outerShdw>
            <a:reflection blurRad="6350" stA="14000" endPos="35000" dir="5400000" sy="-100000" algn="bl" rotWithShape="0"/>
          </a:effectLst>
        </p:grpSpPr>
        <p:sp>
          <p:nvSpPr>
            <p:cNvPr id="45" name="Oval 727"/>
            <p:cNvSpPr>
              <a:spLocks noChangeArrowheads="1"/>
            </p:cNvSpPr>
            <p:nvPr/>
          </p:nvSpPr>
          <p:spPr bwMode="auto">
            <a:xfrm>
              <a:off x="4475805" y="2286000"/>
              <a:ext cx="184359" cy="29677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Oval 728"/>
            <p:cNvSpPr>
              <a:spLocks noChangeArrowheads="1"/>
            </p:cNvSpPr>
            <p:nvPr/>
          </p:nvSpPr>
          <p:spPr bwMode="auto">
            <a:xfrm>
              <a:off x="4462317" y="2524317"/>
              <a:ext cx="206840" cy="17536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Oval 729"/>
            <p:cNvSpPr>
              <a:spLocks noChangeArrowheads="1"/>
            </p:cNvSpPr>
            <p:nvPr/>
          </p:nvSpPr>
          <p:spPr bwMode="auto">
            <a:xfrm>
              <a:off x="4277958" y="2654714"/>
              <a:ext cx="575555" cy="265296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Rectangle 730"/>
            <p:cNvSpPr>
              <a:spLocks noChangeArrowheads="1"/>
            </p:cNvSpPr>
            <p:nvPr/>
          </p:nvSpPr>
          <p:spPr bwMode="auto">
            <a:xfrm>
              <a:off x="4417351" y="2870548"/>
              <a:ext cx="296770" cy="318803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Rectangle 732"/>
            <p:cNvSpPr>
              <a:spLocks noChangeArrowheads="1"/>
            </p:cNvSpPr>
            <p:nvPr/>
          </p:nvSpPr>
          <p:spPr bwMode="auto">
            <a:xfrm>
              <a:off x="4417351" y="2870548"/>
              <a:ext cx="296770" cy="27429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738"/>
            <p:cNvSpPr>
              <a:spLocks/>
            </p:cNvSpPr>
            <p:nvPr/>
          </p:nvSpPr>
          <p:spPr bwMode="auto">
            <a:xfrm>
              <a:off x="4273463" y="5946169"/>
              <a:ext cx="292275" cy="292275"/>
            </a:xfrm>
            <a:custGeom>
              <a:avLst/>
              <a:gdLst>
                <a:gd name="T0" fmla="*/ 0 w 55"/>
                <a:gd name="T1" fmla="*/ 0 h 55"/>
                <a:gd name="T2" fmla="*/ 0 w 55"/>
                <a:gd name="T3" fmla="*/ 55 h 55"/>
                <a:gd name="T4" fmla="*/ 55 w 55"/>
                <a:gd name="T5" fmla="*/ 55 h 55"/>
                <a:gd name="T6" fmla="*/ 0 w 55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" h="55">
                  <a:moveTo>
                    <a:pt x="0" y="0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25" y="55"/>
                    <a:pt x="0" y="30"/>
                    <a:pt x="0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739"/>
            <p:cNvSpPr>
              <a:spLocks/>
            </p:cNvSpPr>
            <p:nvPr/>
          </p:nvSpPr>
          <p:spPr bwMode="auto">
            <a:xfrm>
              <a:off x="4565735" y="5946169"/>
              <a:ext cx="296770" cy="292275"/>
            </a:xfrm>
            <a:custGeom>
              <a:avLst/>
              <a:gdLst>
                <a:gd name="T0" fmla="*/ 0 w 56"/>
                <a:gd name="T1" fmla="*/ 55 h 55"/>
                <a:gd name="T2" fmla="*/ 56 w 56"/>
                <a:gd name="T3" fmla="*/ 55 h 55"/>
                <a:gd name="T4" fmla="*/ 56 w 56"/>
                <a:gd name="T5" fmla="*/ 0 h 55"/>
                <a:gd name="T6" fmla="*/ 0 w 56"/>
                <a:gd name="T7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55">
                  <a:moveTo>
                    <a:pt x="0" y="55"/>
                  </a:moveTo>
                  <a:cubicBezTo>
                    <a:pt x="56" y="55"/>
                    <a:pt x="56" y="55"/>
                    <a:pt x="56" y="55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6" y="30"/>
                    <a:pt x="31" y="55"/>
                    <a:pt x="0" y="5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Oval 740"/>
            <p:cNvSpPr>
              <a:spLocks noChangeArrowheads="1"/>
            </p:cNvSpPr>
            <p:nvPr/>
          </p:nvSpPr>
          <p:spPr bwMode="auto">
            <a:xfrm>
              <a:off x="4273463" y="5658391"/>
              <a:ext cx="589046" cy="58005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744"/>
            <p:cNvSpPr>
              <a:spLocks/>
            </p:cNvSpPr>
            <p:nvPr/>
          </p:nvSpPr>
          <p:spPr bwMode="auto">
            <a:xfrm>
              <a:off x="3580999" y="5946169"/>
              <a:ext cx="1987463" cy="431666"/>
            </a:xfrm>
            <a:custGeom>
              <a:avLst/>
              <a:gdLst>
                <a:gd name="T0" fmla="*/ 298 w 376"/>
                <a:gd name="T1" fmla="*/ 67 h 81"/>
                <a:gd name="T2" fmla="*/ 264 w 376"/>
                <a:gd name="T3" fmla="*/ 50 h 81"/>
                <a:gd name="T4" fmla="*/ 253 w 376"/>
                <a:gd name="T5" fmla="*/ 0 h 81"/>
                <a:gd name="T6" fmla="*/ 189 w 376"/>
                <a:gd name="T7" fmla="*/ 0 h 81"/>
                <a:gd name="T8" fmla="*/ 186 w 376"/>
                <a:gd name="T9" fmla="*/ 0 h 81"/>
                <a:gd name="T10" fmla="*/ 123 w 376"/>
                <a:gd name="T11" fmla="*/ 0 h 81"/>
                <a:gd name="T12" fmla="*/ 112 w 376"/>
                <a:gd name="T13" fmla="*/ 50 h 81"/>
                <a:gd name="T14" fmla="*/ 78 w 376"/>
                <a:gd name="T15" fmla="*/ 67 h 81"/>
                <a:gd name="T16" fmla="*/ 0 w 376"/>
                <a:gd name="T17" fmla="*/ 81 h 81"/>
                <a:gd name="T18" fmla="*/ 188 w 376"/>
                <a:gd name="T19" fmla="*/ 81 h 81"/>
                <a:gd name="T20" fmla="*/ 376 w 376"/>
                <a:gd name="T21" fmla="*/ 81 h 81"/>
                <a:gd name="T22" fmla="*/ 298 w 376"/>
                <a:gd name="T23" fmla="*/ 6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6" h="81">
                  <a:moveTo>
                    <a:pt x="298" y="67"/>
                  </a:moveTo>
                  <a:cubicBezTo>
                    <a:pt x="270" y="67"/>
                    <a:pt x="267" y="66"/>
                    <a:pt x="264" y="50"/>
                  </a:cubicBezTo>
                  <a:cubicBezTo>
                    <a:pt x="261" y="34"/>
                    <a:pt x="253" y="0"/>
                    <a:pt x="253" y="0"/>
                  </a:cubicBezTo>
                  <a:cubicBezTo>
                    <a:pt x="189" y="0"/>
                    <a:pt x="189" y="0"/>
                    <a:pt x="189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15" y="34"/>
                    <a:pt x="112" y="50"/>
                  </a:cubicBezTo>
                  <a:cubicBezTo>
                    <a:pt x="109" y="66"/>
                    <a:pt x="106" y="67"/>
                    <a:pt x="78" y="67"/>
                  </a:cubicBezTo>
                  <a:cubicBezTo>
                    <a:pt x="50" y="67"/>
                    <a:pt x="0" y="60"/>
                    <a:pt x="0" y="81"/>
                  </a:cubicBezTo>
                  <a:cubicBezTo>
                    <a:pt x="188" y="81"/>
                    <a:pt x="188" y="81"/>
                    <a:pt x="188" y="81"/>
                  </a:cubicBezTo>
                  <a:cubicBezTo>
                    <a:pt x="376" y="81"/>
                    <a:pt x="376" y="81"/>
                    <a:pt x="376" y="81"/>
                  </a:cubicBezTo>
                  <a:cubicBezTo>
                    <a:pt x="376" y="60"/>
                    <a:pt x="326" y="67"/>
                    <a:pt x="298" y="67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745"/>
            <p:cNvSpPr>
              <a:spLocks/>
            </p:cNvSpPr>
            <p:nvPr/>
          </p:nvSpPr>
          <p:spPr bwMode="auto">
            <a:xfrm>
              <a:off x="3374158" y="6377834"/>
              <a:ext cx="2401142" cy="157380"/>
            </a:xfrm>
            <a:custGeom>
              <a:avLst/>
              <a:gdLst>
                <a:gd name="T0" fmla="*/ 227 w 454"/>
                <a:gd name="T1" fmla="*/ 0 h 30"/>
                <a:gd name="T2" fmla="*/ 39 w 454"/>
                <a:gd name="T3" fmla="*/ 0 h 30"/>
                <a:gd name="T4" fmla="*/ 0 w 454"/>
                <a:gd name="T5" fmla="*/ 30 h 30"/>
                <a:gd name="T6" fmla="*/ 231 w 454"/>
                <a:gd name="T7" fmla="*/ 30 h 30"/>
                <a:gd name="T8" fmla="*/ 248 w 454"/>
                <a:gd name="T9" fmla="*/ 30 h 30"/>
                <a:gd name="T10" fmla="*/ 454 w 454"/>
                <a:gd name="T11" fmla="*/ 30 h 30"/>
                <a:gd name="T12" fmla="*/ 415 w 454"/>
                <a:gd name="T13" fmla="*/ 0 h 30"/>
                <a:gd name="T14" fmla="*/ 227 w 454"/>
                <a:gd name="T1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4" h="30">
                  <a:moveTo>
                    <a:pt x="227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8" y="0"/>
                    <a:pt x="0" y="27"/>
                    <a:pt x="0" y="30"/>
                  </a:cubicBezTo>
                  <a:cubicBezTo>
                    <a:pt x="231" y="30"/>
                    <a:pt x="231" y="30"/>
                    <a:pt x="231" y="30"/>
                  </a:cubicBezTo>
                  <a:cubicBezTo>
                    <a:pt x="248" y="30"/>
                    <a:pt x="248" y="30"/>
                    <a:pt x="248" y="30"/>
                  </a:cubicBezTo>
                  <a:cubicBezTo>
                    <a:pt x="454" y="30"/>
                    <a:pt x="454" y="30"/>
                    <a:pt x="454" y="30"/>
                  </a:cubicBezTo>
                  <a:cubicBezTo>
                    <a:pt x="454" y="27"/>
                    <a:pt x="446" y="0"/>
                    <a:pt x="415" y="0"/>
                  </a:cubicBezTo>
                  <a:lnTo>
                    <a:pt x="227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748"/>
            <p:cNvSpPr>
              <a:spLocks/>
            </p:cNvSpPr>
            <p:nvPr/>
          </p:nvSpPr>
          <p:spPr bwMode="auto">
            <a:xfrm>
              <a:off x="4188027" y="5937175"/>
              <a:ext cx="768907" cy="49463"/>
            </a:xfrm>
            <a:custGeom>
              <a:avLst/>
              <a:gdLst>
                <a:gd name="T0" fmla="*/ 5 w 145"/>
                <a:gd name="T1" fmla="*/ 0 h 9"/>
                <a:gd name="T2" fmla="*/ 0 w 145"/>
                <a:gd name="T3" fmla="*/ 5 h 9"/>
                <a:gd name="T4" fmla="*/ 5 w 145"/>
                <a:gd name="T5" fmla="*/ 9 h 9"/>
                <a:gd name="T6" fmla="*/ 141 w 145"/>
                <a:gd name="T7" fmla="*/ 9 h 9"/>
                <a:gd name="T8" fmla="*/ 145 w 145"/>
                <a:gd name="T9" fmla="*/ 5 h 9"/>
                <a:gd name="T10" fmla="*/ 141 w 145"/>
                <a:gd name="T11" fmla="*/ 0 h 9"/>
                <a:gd name="T12" fmla="*/ 5 w 145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" h="9">
                  <a:moveTo>
                    <a:pt x="5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141" y="9"/>
                    <a:pt x="141" y="9"/>
                    <a:pt x="141" y="9"/>
                  </a:cubicBezTo>
                  <a:cubicBezTo>
                    <a:pt x="143" y="9"/>
                    <a:pt x="145" y="7"/>
                    <a:pt x="145" y="5"/>
                  </a:cubicBezTo>
                  <a:cubicBezTo>
                    <a:pt x="145" y="2"/>
                    <a:pt x="143" y="0"/>
                    <a:pt x="141" y="0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749"/>
            <p:cNvSpPr>
              <a:spLocks/>
            </p:cNvSpPr>
            <p:nvPr/>
          </p:nvSpPr>
          <p:spPr bwMode="auto">
            <a:xfrm>
              <a:off x="3527040" y="6355353"/>
              <a:ext cx="2090884" cy="44965"/>
            </a:xfrm>
            <a:custGeom>
              <a:avLst/>
              <a:gdLst>
                <a:gd name="T0" fmla="*/ 4 w 395"/>
                <a:gd name="T1" fmla="*/ 0 h 8"/>
                <a:gd name="T2" fmla="*/ 0 w 395"/>
                <a:gd name="T3" fmla="*/ 4 h 8"/>
                <a:gd name="T4" fmla="*/ 4 w 395"/>
                <a:gd name="T5" fmla="*/ 8 h 8"/>
                <a:gd name="T6" fmla="*/ 391 w 395"/>
                <a:gd name="T7" fmla="*/ 8 h 8"/>
                <a:gd name="T8" fmla="*/ 395 w 395"/>
                <a:gd name="T9" fmla="*/ 4 h 8"/>
                <a:gd name="T10" fmla="*/ 391 w 395"/>
                <a:gd name="T11" fmla="*/ 0 h 8"/>
                <a:gd name="T12" fmla="*/ 4 w 395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5" h="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391" y="8"/>
                    <a:pt x="391" y="8"/>
                    <a:pt x="391" y="8"/>
                  </a:cubicBezTo>
                  <a:cubicBezTo>
                    <a:pt x="393" y="8"/>
                    <a:pt x="395" y="6"/>
                    <a:pt x="395" y="4"/>
                  </a:cubicBezTo>
                  <a:cubicBezTo>
                    <a:pt x="395" y="2"/>
                    <a:pt x="393" y="0"/>
                    <a:pt x="391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750"/>
            <p:cNvSpPr>
              <a:spLocks/>
            </p:cNvSpPr>
            <p:nvPr/>
          </p:nvSpPr>
          <p:spPr bwMode="auto">
            <a:xfrm>
              <a:off x="4444330" y="2645722"/>
              <a:ext cx="247310" cy="22484"/>
            </a:xfrm>
            <a:custGeom>
              <a:avLst/>
              <a:gdLst>
                <a:gd name="T0" fmla="*/ 2 w 47"/>
                <a:gd name="T1" fmla="*/ 0 h 4"/>
                <a:gd name="T2" fmla="*/ 0 w 47"/>
                <a:gd name="T3" fmla="*/ 2 h 4"/>
                <a:gd name="T4" fmla="*/ 2 w 47"/>
                <a:gd name="T5" fmla="*/ 4 h 4"/>
                <a:gd name="T6" fmla="*/ 45 w 47"/>
                <a:gd name="T7" fmla="*/ 4 h 4"/>
                <a:gd name="T8" fmla="*/ 47 w 47"/>
                <a:gd name="T9" fmla="*/ 2 h 4"/>
                <a:gd name="T10" fmla="*/ 45 w 47"/>
                <a:gd name="T11" fmla="*/ 0 h 4"/>
                <a:gd name="T12" fmla="*/ 2 w 47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4">
                  <a:moveTo>
                    <a:pt x="2" y="0"/>
                  </a:moveTo>
                  <a:cubicBezTo>
                    <a:pt x="1" y="0"/>
                    <a:pt x="0" y="0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45" y="4"/>
                    <a:pt x="45" y="4"/>
                    <a:pt x="45" y="4"/>
                  </a:cubicBezTo>
                  <a:cubicBezTo>
                    <a:pt x="46" y="4"/>
                    <a:pt x="47" y="3"/>
                    <a:pt x="47" y="2"/>
                  </a:cubicBezTo>
                  <a:cubicBezTo>
                    <a:pt x="47" y="0"/>
                    <a:pt x="46" y="0"/>
                    <a:pt x="45" y="0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7" name="Rounded Rectangle 56"/>
          <p:cNvSpPr/>
          <p:nvPr/>
        </p:nvSpPr>
        <p:spPr>
          <a:xfrm>
            <a:off x="879401" y="1436914"/>
            <a:ext cx="1968586" cy="149220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76200">
            <a:solidFill>
              <a:srgbClr val="FF8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zh-TW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言論自由</a:t>
            </a:r>
            <a:endParaRPr 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7034005" y="2825024"/>
            <a:ext cx="1294999" cy="2306717"/>
            <a:chOff x="5510004" y="2795311"/>
            <a:chExt cx="1294999" cy="2306717"/>
          </a:xfrm>
        </p:grpSpPr>
        <p:sp>
          <p:nvSpPr>
            <p:cNvPr id="10" name="Freeform 733"/>
            <p:cNvSpPr>
              <a:spLocks noEditPoints="1"/>
            </p:cNvSpPr>
            <p:nvPr/>
          </p:nvSpPr>
          <p:spPr bwMode="auto">
            <a:xfrm>
              <a:off x="5563963" y="2862760"/>
              <a:ext cx="1187081" cy="1704183"/>
            </a:xfrm>
            <a:custGeom>
              <a:avLst/>
              <a:gdLst>
                <a:gd name="T0" fmla="*/ 136 w 264"/>
                <a:gd name="T1" fmla="*/ 0 h 379"/>
                <a:gd name="T2" fmla="*/ 1 w 264"/>
                <a:gd name="T3" fmla="*/ 376 h 379"/>
                <a:gd name="T4" fmla="*/ 0 w 264"/>
                <a:gd name="T5" fmla="*/ 379 h 379"/>
                <a:gd name="T6" fmla="*/ 264 w 264"/>
                <a:gd name="T7" fmla="*/ 379 h 379"/>
                <a:gd name="T8" fmla="*/ 136 w 264"/>
                <a:gd name="T9" fmla="*/ 0 h 379"/>
                <a:gd name="T10" fmla="*/ 136 w 264"/>
                <a:gd name="T11" fmla="*/ 14 h 379"/>
                <a:gd name="T12" fmla="*/ 257 w 264"/>
                <a:gd name="T13" fmla="*/ 374 h 379"/>
                <a:gd name="T14" fmla="*/ 7 w 264"/>
                <a:gd name="T15" fmla="*/ 374 h 379"/>
                <a:gd name="T16" fmla="*/ 136 w 264"/>
                <a:gd name="T17" fmla="*/ 14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4" h="379">
                  <a:moveTo>
                    <a:pt x="136" y="0"/>
                  </a:moveTo>
                  <a:lnTo>
                    <a:pt x="1" y="376"/>
                  </a:lnTo>
                  <a:lnTo>
                    <a:pt x="0" y="379"/>
                  </a:lnTo>
                  <a:lnTo>
                    <a:pt x="264" y="379"/>
                  </a:lnTo>
                  <a:lnTo>
                    <a:pt x="136" y="0"/>
                  </a:lnTo>
                  <a:close/>
                  <a:moveTo>
                    <a:pt x="136" y="14"/>
                  </a:moveTo>
                  <a:lnTo>
                    <a:pt x="257" y="374"/>
                  </a:lnTo>
                  <a:lnTo>
                    <a:pt x="7" y="374"/>
                  </a:lnTo>
                  <a:lnTo>
                    <a:pt x="136" y="14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734"/>
            <p:cNvSpPr>
              <a:spLocks/>
            </p:cNvSpPr>
            <p:nvPr/>
          </p:nvSpPr>
          <p:spPr bwMode="auto">
            <a:xfrm>
              <a:off x="5510004" y="4454529"/>
              <a:ext cx="1294999" cy="647499"/>
            </a:xfrm>
            <a:custGeom>
              <a:avLst/>
              <a:gdLst>
                <a:gd name="T0" fmla="*/ 0 w 244"/>
                <a:gd name="T1" fmla="*/ 0 h 122"/>
                <a:gd name="T2" fmla="*/ 122 w 244"/>
                <a:gd name="T3" fmla="*/ 122 h 122"/>
                <a:gd name="T4" fmla="*/ 244 w 244"/>
                <a:gd name="T5" fmla="*/ 0 h 122"/>
                <a:gd name="T6" fmla="*/ 0 w 244"/>
                <a:gd name="T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4" h="122">
                  <a:moveTo>
                    <a:pt x="0" y="0"/>
                  </a:moveTo>
                  <a:cubicBezTo>
                    <a:pt x="0" y="67"/>
                    <a:pt x="55" y="122"/>
                    <a:pt x="122" y="122"/>
                  </a:cubicBezTo>
                  <a:cubicBezTo>
                    <a:pt x="189" y="122"/>
                    <a:pt x="244" y="67"/>
                    <a:pt x="24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Oval 741"/>
            <p:cNvSpPr>
              <a:spLocks noChangeArrowheads="1"/>
            </p:cNvSpPr>
            <p:nvPr/>
          </p:nvSpPr>
          <p:spPr bwMode="auto">
            <a:xfrm>
              <a:off x="6081064" y="2795311"/>
              <a:ext cx="193352" cy="19784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3810001" y="2825024"/>
            <a:ext cx="1294999" cy="2306717"/>
            <a:chOff x="2286000" y="2795311"/>
            <a:chExt cx="1294999" cy="2306717"/>
          </a:xfrm>
        </p:grpSpPr>
        <p:sp>
          <p:nvSpPr>
            <p:cNvPr id="12" name="Freeform 735"/>
            <p:cNvSpPr>
              <a:spLocks noEditPoints="1"/>
            </p:cNvSpPr>
            <p:nvPr/>
          </p:nvSpPr>
          <p:spPr bwMode="auto">
            <a:xfrm>
              <a:off x="2339959" y="2862760"/>
              <a:ext cx="1187081" cy="1704183"/>
            </a:xfrm>
            <a:custGeom>
              <a:avLst/>
              <a:gdLst>
                <a:gd name="T0" fmla="*/ 135 w 264"/>
                <a:gd name="T1" fmla="*/ 0 h 379"/>
                <a:gd name="T2" fmla="*/ 1 w 264"/>
                <a:gd name="T3" fmla="*/ 376 h 379"/>
                <a:gd name="T4" fmla="*/ 0 w 264"/>
                <a:gd name="T5" fmla="*/ 379 h 379"/>
                <a:gd name="T6" fmla="*/ 264 w 264"/>
                <a:gd name="T7" fmla="*/ 379 h 379"/>
                <a:gd name="T8" fmla="*/ 135 w 264"/>
                <a:gd name="T9" fmla="*/ 0 h 379"/>
                <a:gd name="T10" fmla="*/ 135 w 264"/>
                <a:gd name="T11" fmla="*/ 14 h 379"/>
                <a:gd name="T12" fmla="*/ 257 w 264"/>
                <a:gd name="T13" fmla="*/ 374 h 379"/>
                <a:gd name="T14" fmla="*/ 7 w 264"/>
                <a:gd name="T15" fmla="*/ 374 h 379"/>
                <a:gd name="T16" fmla="*/ 135 w 264"/>
                <a:gd name="T17" fmla="*/ 14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4" h="379">
                  <a:moveTo>
                    <a:pt x="135" y="0"/>
                  </a:moveTo>
                  <a:lnTo>
                    <a:pt x="1" y="376"/>
                  </a:lnTo>
                  <a:lnTo>
                    <a:pt x="0" y="379"/>
                  </a:lnTo>
                  <a:lnTo>
                    <a:pt x="264" y="379"/>
                  </a:lnTo>
                  <a:lnTo>
                    <a:pt x="135" y="0"/>
                  </a:lnTo>
                  <a:close/>
                  <a:moveTo>
                    <a:pt x="135" y="14"/>
                  </a:moveTo>
                  <a:lnTo>
                    <a:pt x="257" y="374"/>
                  </a:lnTo>
                  <a:lnTo>
                    <a:pt x="7" y="374"/>
                  </a:lnTo>
                  <a:lnTo>
                    <a:pt x="135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736"/>
            <p:cNvSpPr>
              <a:spLocks/>
            </p:cNvSpPr>
            <p:nvPr/>
          </p:nvSpPr>
          <p:spPr bwMode="auto">
            <a:xfrm>
              <a:off x="2286000" y="4454529"/>
              <a:ext cx="1294999" cy="647499"/>
            </a:xfrm>
            <a:custGeom>
              <a:avLst/>
              <a:gdLst>
                <a:gd name="T0" fmla="*/ 0 w 244"/>
                <a:gd name="T1" fmla="*/ 0 h 122"/>
                <a:gd name="T2" fmla="*/ 122 w 244"/>
                <a:gd name="T3" fmla="*/ 122 h 122"/>
                <a:gd name="T4" fmla="*/ 244 w 244"/>
                <a:gd name="T5" fmla="*/ 0 h 122"/>
                <a:gd name="T6" fmla="*/ 0 w 244"/>
                <a:gd name="T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4" h="122">
                  <a:moveTo>
                    <a:pt x="0" y="0"/>
                  </a:moveTo>
                  <a:cubicBezTo>
                    <a:pt x="0" y="67"/>
                    <a:pt x="55" y="122"/>
                    <a:pt x="122" y="122"/>
                  </a:cubicBezTo>
                  <a:cubicBezTo>
                    <a:pt x="189" y="122"/>
                    <a:pt x="244" y="67"/>
                    <a:pt x="24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Oval 743"/>
            <p:cNvSpPr>
              <a:spLocks noChangeArrowheads="1"/>
            </p:cNvSpPr>
            <p:nvPr/>
          </p:nvSpPr>
          <p:spPr bwMode="auto">
            <a:xfrm>
              <a:off x="2857057" y="2795311"/>
              <a:ext cx="197847" cy="197847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985363" y="2397856"/>
            <a:ext cx="4208744" cy="616025"/>
            <a:chOff x="2461363" y="2368143"/>
            <a:chExt cx="4208744" cy="616025"/>
          </a:xfrm>
        </p:grpSpPr>
        <p:sp>
          <p:nvSpPr>
            <p:cNvPr id="14" name="Freeform 737"/>
            <p:cNvSpPr>
              <a:spLocks/>
            </p:cNvSpPr>
            <p:nvPr/>
          </p:nvSpPr>
          <p:spPr bwMode="auto">
            <a:xfrm>
              <a:off x="4565735" y="2368143"/>
              <a:ext cx="2104372" cy="616025"/>
            </a:xfrm>
            <a:custGeom>
              <a:avLst/>
              <a:gdLst>
                <a:gd name="T0" fmla="*/ 0 w 398"/>
                <a:gd name="T1" fmla="*/ 5 h 117"/>
                <a:gd name="T2" fmla="*/ 0 w 398"/>
                <a:gd name="T3" fmla="*/ 62 h 117"/>
                <a:gd name="T4" fmla="*/ 325 w 398"/>
                <a:gd name="T5" fmla="*/ 96 h 117"/>
                <a:gd name="T6" fmla="*/ 379 w 398"/>
                <a:gd name="T7" fmla="*/ 34 h 117"/>
                <a:gd name="T8" fmla="*/ 145 w 398"/>
                <a:gd name="T9" fmla="*/ 29 h 117"/>
                <a:gd name="T10" fmla="*/ 24 w 398"/>
                <a:gd name="T11" fmla="*/ 0 h 117"/>
                <a:gd name="T12" fmla="*/ 0 w 398"/>
                <a:gd name="T13" fmla="*/ 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117">
                  <a:moveTo>
                    <a:pt x="0" y="5"/>
                  </a:moveTo>
                  <a:cubicBezTo>
                    <a:pt x="0" y="62"/>
                    <a:pt x="0" y="62"/>
                    <a:pt x="0" y="62"/>
                  </a:cubicBezTo>
                  <a:cubicBezTo>
                    <a:pt x="126" y="62"/>
                    <a:pt x="251" y="117"/>
                    <a:pt x="325" y="96"/>
                  </a:cubicBezTo>
                  <a:cubicBezTo>
                    <a:pt x="398" y="76"/>
                    <a:pt x="379" y="34"/>
                    <a:pt x="379" y="34"/>
                  </a:cubicBezTo>
                  <a:cubicBezTo>
                    <a:pt x="364" y="80"/>
                    <a:pt x="267" y="74"/>
                    <a:pt x="145" y="29"/>
                  </a:cubicBezTo>
                  <a:cubicBezTo>
                    <a:pt x="82" y="6"/>
                    <a:pt x="45" y="0"/>
                    <a:pt x="24" y="0"/>
                  </a:cubicBezTo>
                  <a:cubicBezTo>
                    <a:pt x="6" y="0"/>
                    <a:pt x="0" y="5"/>
                    <a:pt x="0" y="5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742"/>
            <p:cNvSpPr>
              <a:spLocks/>
            </p:cNvSpPr>
            <p:nvPr/>
          </p:nvSpPr>
          <p:spPr bwMode="auto">
            <a:xfrm>
              <a:off x="2461363" y="2368143"/>
              <a:ext cx="2104372" cy="616025"/>
            </a:xfrm>
            <a:custGeom>
              <a:avLst/>
              <a:gdLst>
                <a:gd name="T0" fmla="*/ 252 w 397"/>
                <a:gd name="T1" fmla="*/ 29 h 117"/>
                <a:gd name="T2" fmla="*/ 19 w 397"/>
                <a:gd name="T3" fmla="*/ 34 h 117"/>
                <a:gd name="T4" fmla="*/ 73 w 397"/>
                <a:gd name="T5" fmla="*/ 96 h 117"/>
                <a:gd name="T6" fmla="*/ 397 w 397"/>
                <a:gd name="T7" fmla="*/ 62 h 117"/>
                <a:gd name="T8" fmla="*/ 397 w 397"/>
                <a:gd name="T9" fmla="*/ 5 h 117"/>
                <a:gd name="T10" fmla="*/ 373 w 397"/>
                <a:gd name="T11" fmla="*/ 0 h 117"/>
                <a:gd name="T12" fmla="*/ 252 w 397"/>
                <a:gd name="T13" fmla="*/ 2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7" h="117">
                  <a:moveTo>
                    <a:pt x="252" y="29"/>
                  </a:moveTo>
                  <a:cubicBezTo>
                    <a:pt x="131" y="74"/>
                    <a:pt x="34" y="80"/>
                    <a:pt x="19" y="34"/>
                  </a:cubicBezTo>
                  <a:cubicBezTo>
                    <a:pt x="19" y="34"/>
                    <a:pt x="0" y="76"/>
                    <a:pt x="73" y="96"/>
                  </a:cubicBezTo>
                  <a:cubicBezTo>
                    <a:pt x="147" y="117"/>
                    <a:pt x="272" y="62"/>
                    <a:pt x="397" y="62"/>
                  </a:cubicBezTo>
                  <a:cubicBezTo>
                    <a:pt x="397" y="5"/>
                    <a:pt x="397" y="5"/>
                    <a:pt x="397" y="5"/>
                  </a:cubicBezTo>
                  <a:cubicBezTo>
                    <a:pt x="397" y="5"/>
                    <a:pt x="392" y="0"/>
                    <a:pt x="373" y="0"/>
                  </a:cubicBezTo>
                  <a:cubicBezTo>
                    <a:pt x="353" y="0"/>
                    <a:pt x="316" y="6"/>
                    <a:pt x="252" y="2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Oval 746"/>
            <p:cNvSpPr>
              <a:spLocks noChangeArrowheads="1"/>
            </p:cNvSpPr>
            <p:nvPr/>
          </p:nvSpPr>
          <p:spPr bwMode="auto">
            <a:xfrm>
              <a:off x="4475805" y="2449081"/>
              <a:ext cx="184359" cy="18885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905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cxnSp>
        <p:nvCxnSpPr>
          <p:cNvPr id="46" name="Elbow Connector 45"/>
          <p:cNvCxnSpPr>
            <a:cxnSpLocks/>
            <a:endCxn id="57" idx="2"/>
          </p:cNvCxnSpPr>
          <p:nvPr/>
        </p:nvCxnSpPr>
        <p:spPr>
          <a:xfrm rot="10800000">
            <a:off x="1863695" y="2929122"/>
            <a:ext cx="1974895" cy="1761212"/>
          </a:xfrm>
          <a:prstGeom prst="bentConnector2">
            <a:avLst/>
          </a:prstGeom>
          <a:ln>
            <a:solidFill>
              <a:srgbClr val="FF8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ounded Rectangle 57"/>
          <p:cNvSpPr/>
          <p:nvPr/>
        </p:nvSpPr>
        <p:spPr>
          <a:xfrm>
            <a:off x="8382963" y="1436914"/>
            <a:ext cx="3381828" cy="15240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76200">
            <a:solidFill>
              <a:srgbClr val="FF8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zh-TW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國家公權力行使</a:t>
            </a:r>
            <a:br>
              <a:rPr lang="en-US" altLang="zh-TW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法律制度運行</a:t>
            </a:r>
            <a:br>
              <a:rPr lang="en-US" altLang="zh-TW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公共利益</a:t>
            </a:r>
            <a:endParaRPr 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投影片編號版面配置區 2">
            <a:extLst>
              <a:ext uri="{FF2B5EF4-FFF2-40B4-BE49-F238E27FC236}">
                <a16:creationId xmlns:a16="http://schemas.microsoft.com/office/drawing/2014/main" id="{F0718481-6001-49BA-B6E3-6B3899AAF913}"/>
              </a:ext>
            </a:extLst>
          </p:cNvPr>
          <p:cNvSpPr>
            <a:spLocks noGrp="1"/>
          </p:cNvSpPr>
          <p:nvPr>
            <p:ph type="sldNum" idx="12"/>
          </p:nvPr>
        </p:nvSpPr>
        <p:spPr>
          <a:xfrm>
            <a:off x="0" y="0"/>
            <a:ext cx="793200" cy="975600"/>
          </a:xfrm>
        </p:spPr>
        <p:txBody>
          <a:bodyPr/>
          <a:lstStyle/>
          <a:p>
            <a:pPr algn="ctr"/>
            <a:fld id="{00000000-1234-1234-1234-123412341234}" type="slidenum">
              <a:rPr lang="en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 algn="ctr"/>
              <a:t>13</a:t>
            </a:fld>
            <a:endParaRPr lang="en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95890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16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20000">
                                      <p:cBhvr>
                                        <p:cTn id="6" dur="1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10000" decel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91113E-6 L 2.5E-6 0.02662 " pathEditMode="relative" rAng="0" ptsTypes="AA">
                                      <p:cBhvr>
                                        <p:cTn id="8" dur="1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1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10000" decel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022E-16 L -0.00017 -0.02894 " pathEditMode="relative" rAng="0" ptsTypes="AA">
                                      <p:cBhvr>
                                        <p:cTn id="10" dur="1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"/>
                            </p:stCondLst>
                            <p:childTnLst>
                              <p:par>
                                <p:cTn id="1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840000">
                                      <p:cBhvr>
                                        <p:cTn id="1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.02662 L 0.00017 -0.02291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76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0.02894 L -0.00034 0.02639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300"/>
                            </p:stCondLst>
                            <p:childTnLst>
                              <p:par>
                                <p:cTn id="19" presetID="8" presetClass="emph" presetSubtype="0" decel="8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420000">
                                      <p:cBhvr>
                                        <p:cTn id="20" dur="12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42" presetClass="path" presetSubtype="0" decel="8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2292 L -0.00018 -0.00185 " pathEditMode="relative" rAng="0" ptsTypes="AA">
                                      <p:cBhvr>
                                        <p:cTn id="22" dur="12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104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decel="8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0.02639 L -0.00017 -0.0044 " pathEditMode="relative" rAng="0" ptsTypes="AA">
                                      <p:cBhvr>
                                        <p:cTn id="24" dur="12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19" descr="A wooden gavel on a marble surface&#10;&#10;Description automatically generated with low confidence">
            <a:extLst>
              <a:ext uri="{FF2B5EF4-FFF2-40B4-BE49-F238E27FC236}">
                <a16:creationId xmlns:a16="http://schemas.microsoft.com/office/drawing/2014/main" id="{7E5CBFFC-92A8-DF4B-9B1A-B10F37C6454F}"/>
              </a:ext>
            </a:extLst>
          </p:cNvPr>
          <p:cNvPicPr>
            <a:picLocks noGrp="1"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FilmGrain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"/>
            <a:ext cx="5341409" cy="6858000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87CA8D2F-A9D5-4E3F-B2FB-8DA358BDA683}"/>
              </a:ext>
            </a:extLst>
          </p:cNvPr>
          <p:cNvSpPr txBox="1"/>
          <p:nvPr/>
        </p:nvSpPr>
        <p:spPr>
          <a:xfrm>
            <a:off x="6539915" y="3320025"/>
            <a:ext cx="475854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如果正義有聲音</a:t>
            </a:r>
            <a:endParaRPr lang="en-US" altLang="zh-TW" sz="4800" b="1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8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那就是法院判決</a:t>
            </a:r>
            <a:endParaRPr lang="en-US" altLang="zh-TW" sz="4800" b="1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2400" b="1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784802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6">
      <a:dk1>
        <a:sysClr val="windowText" lastClr="000000"/>
      </a:dk1>
      <a:lt1>
        <a:sysClr val="window" lastClr="FFFFFF"/>
      </a:lt1>
      <a:dk2>
        <a:srgbClr val="262626"/>
      </a:dk2>
      <a:lt2>
        <a:srgbClr val="FFFFFF"/>
      </a:lt2>
      <a:accent1>
        <a:srgbClr val="5A91C8"/>
      </a:accent1>
      <a:accent2>
        <a:srgbClr val="3ABEB1"/>
      </a:accent2>
      <a:accent3>
        <a:srgbClr val="97C83B"/>
      </a:accent3>
      <a:accent4>
        <a:srgbClr val="F08C00"/>
      </a:accent4>
      <a:accent5>
        <a:srgbClr val="E63C50"/>
      </a:accent5>
      <a:accent6>
        <a:srgbClr val="292733"/>
      </a:accent6>
      <a:hlink>
        <a:srgbClr val="FFFFFF"/>
      </a:hlink>
      <a:folHlink>
        <a:srgbClr val="FFFFFF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William template">
  <a:themeElements>
    <a:clrScheme name="藍綠色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57515</TotalTime>
  <Words>912</Words>
  <Application>Microsoft Office PowerPoint</Application>
  <PresentationFormat>寬螢幕</PresentationFormat>
  <Paragraphs>123</Paragraphs>
  <Slides>14</Slides>
  <Notes>4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14</vt:i4>
      </vt:variant>
    </vt:vector>
  </HeadingPairs>
  <TitlesOfParts>
    <vt:vector size="25" baseType="lpstr">
      <vt:lpstr>微軟正黑體</vt:lpstr>
      <vt:lpstr>新細明體</vt:lpstr>
      <vt:lpstr>標楷體</vt:lpstr>
      <vt:lpstr>Arial</vt:lpstr>
      <vt:lpstr>Arial Black</vt:lpstr>
      <vt:lpstr>Calibri</vt:lpstr>
      <vt:lpstr>Dosis</vt:lpstr>
      <vt:lpstr>Roboto</vt:lpstr>
      <vt:lpstr>Wingdings</vt:lpstr>
      <vt:lpstr>Office Theme</vt:lpstr>
      <vt:lpstr>William template</vt:lpstr>
      <vt:lpstr>PowerPoint 簡報</vt:lpstr>
      <vt:lpstr>PowerPoint 簡報</vt:lpstr>
      <vt:lpstr>言論自由應依價值高低而區別保障密度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PresenterMedia.com</dc:creator>
  <cp:lastModifiedBy>劉怡婷</cp:lastModifiedBy>
  <cp:revision>12402</cp:revision>
  <cp:lastPrinted>2023-12-18T09:49:52Z</cp:lastPrinted>
  <dcterms:created xsi:type="dcterms:W3CDTF">2016-01-13T17:16:24Z</dcterms:created>
  <dcterms:modified xsi:type="dcterms:W3CDTF">2023-12-25T07:56:14Z</dcterms:modified>
</cp:coreProperties>
</file>