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502" r:id="rId3"/>
    <p:sldId id="371" r:id="rId4"/>
    <p:sldId id="503" r:id="rId5"/>
    <p:sldId id="504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5786"/>
    <a:srgbClr val="1A4771"/>
    <a:srgbClr val="E8EFF2"/>
    <a:srgbClr val="F4F5F7"/>
    <a:srgbClr val="A9A9A9"/>
    <a:srgbClr val="7F7F7F"/>
    <a:srgbClr val="1C5483"/>
    <a:srgbClr val="BFBFBF"/>
    <a:srgbClr val="3E6C94"/>
    <a:srgbClr val="2668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51" autoAdjust="0"/>
    <p:restoredTop sz="86693" autoAdjust="0"/>
  </p:normalViewPr>
  <p:slideViewPr>
    <p:cSldViewPr snapToGrid="0">
      <p:cViewPr varScale="1">
        <p:scale>
          <a:sx n="58" d="100"/>
          <a:sy n="58" d="100"/>
        </p:scale>
        <p:origin x="760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6265A-C87A-4207-8649-F734E7CA9628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7622C-DCED-4BFE-9120-3BA6109F18EF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23D9-E7CA-4018-8DA4-33C843C90D62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9AE3-328B-435A-8DB3-6A6F933543C0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4414-109A-4F8D-B608-42DDA2844DD4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72F5-4090-4D8A-9729-70615BFC37F2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9DD8D-A7F6-42D2-922D-B03487C71E36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6DC38-1D85-4656-BF9D-172277461DBA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990FE-1433-4CE8-97C1-DB0C0421750E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762D6-4FFA-4AE6-B043-51935DBD491F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B74A-57EB-40F4-A3C5-2044989011FC}" type="datetime1">
              <a:rPr lang="zh-CN" altLang="en-US" smtClean="0"/>
              <a:t>2023/12/25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6C9C9760-9827-4357-B4AF-BDD484F0F6F9}" type="datetime1">
              <a:rPr lang="zh-CN" altLang="en-US" smtClean="0"/>
              <a:t>2023/12/25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1A06B20E-2374-D5C5-AECF-BAC884CC81F8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alphaModFix amt="50000"/>
          </a:blip>
          <a:stretch>
            <a:fillRect/>
          </a:stretch>
        </p:blipFill>
        <p:spPr>
          <a:xfrm>
            <a:off x="4422901" y="1741635"/>
            <a:ext cx="3307672" cy="3350817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6269" y="232108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54269" y="269885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標題 1">
            <a:extLst>
              <a:ext uri="{FF2B5EF4-FFF2-40B4-BE49-F238E27FC236}">
                <a16:creationId xmlns:a16="http://schemas.microsoft.com/office/drawing/2014/main" id="{FD9A99AF-E49F-FD18-A5CC-C1A94EAF13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7466" y="1609435"/>
            <a:ext cx="7127089" cy="1569007"/>
          </a:xfrm>
        </p:spPr>
        <p:txBody>
          <a:bodyPr rtlCol="0">
            <a:normAutofit fontScale="90000"/>
          </a:bodyPr>
          <a:lstStyle/>
          <a:p>
            <a:pPr rtl="0"/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刑法第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140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條侮辱公務員罪案</a:t>
            </a: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憲法法庭辯論</a:t>
            </a:r>
            <a:br>
              <a:rPr lang="en-US" altLang="zh-TW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副標題 2">
            <a:extLst>
              <a:ext uri="{FF2B5EF4-FFF2-40B4-BE49-F238E27FC236}">
                <a16:creationId xmlns:a16="http://schemas.microsoft.com/office/drawing/2014/main" id="{CAEE7057-AAC8-5F3F-FEBA-775C48675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2524" y="2870973"/>
            <a:ext cx="7252714" cy="2606592"/>
          </a:xfrm>
        </p:spPr>
        <p:txBody>
          <a:bodyPr rtlCol="0">
            <a:noAutofit/>
          </a:bodyPr>
          <a:lstStyle/>
          <a:p>
            <a:pPr algn="l" rtl="0"/>
            <a:r>
              <a:rPr lang="zh-TW" altLang="en-US" dirty="0">
                <a:latin typeface="華康中特圓體(P)" pitchFamily="34" charset="-120"/>
                <a:ea typeface="華康中特圓體(P)" pitchFamily="34" charset="-120"/>
              </a:rPr>
              <a:t>案號：</a:t>
            </a:r>
            <a:r>
              <a:rPr lang="en-US" altLang="zh-TW" dirty="0">
                <a:latin typeface="華康中特圓體(P)" pitchFamily="34" charset="-120"/>
                <a:ea typeface="華康中特圓體(P)" pitchFamily="34" charset="-120"/>
              </a:rPr>
              <a:t>111</a:t>
            </a:r>
            <a:r>
              <a:rPr lang="zh-TW" altLang="en-US" dirty="0">
                <a:latin typeface="華康中特圓體(P)" pitchFamily="34" charset="-120"/>
                <a:ea typeface="華康中特圓體(P)" pitchFamily="34" charset="-120"/>
              </a:rPr>
              <a:t>年度憲民字第</a:t>
            </a:r>
            <a:r>
              <a:rPr lang="en-US" altLang="zh-TW" dirty="0">
                <a:latin typeface="華康中特圓體(P)" pitchFamily="34" charset="-120"/>
                <a:ea typeface="華康中特圓體(P)" pitchFamily="34" charset="-120"/>
              </a:rPr>
              <a:t>3542</a:t>
            </a:r>
            <a:r>
              <a:rPr lang="zh-TW" altLang="en-US" dirty="0">
                <a:latin typeface="華康中特圓體(P)" pitchFamily="34" charset="-120"/>
                <a:ea typeface="華康中特圓體(P)" pitchFamily="34" charset="-120"/>
              </a:rPr>
              <a:t>號</a:t>
            </a:r>
            <a:endParaRPr lang="en-US" altLang="zh-TW" dirty="0">
              <a:latin typeface="華康中特圓體(P)" pitchFamily="34" charset="-120"/>
              <a:ea typeface="華康中特圓體(P)" pitchFamily="34" charset="-120"/>
            </a:endParaRPr>
          </a:p>
          <a:p>
            <a:pPr algn="l" rtl="0"/>
            <a:r>
              <a:rPr lang="zh-TW" altLang="en-US" dirty="0">
                <a:latin typeface="華康中特圓體(P)" pitchFamily="34" charset="-120"/>
                <a:ea typeface="華康中特圓體(P)" pitchFamily="34" charset="-120"/>
              </a:rPr>
              <a:t>聲請人：楊蕙如小姐</a:t>
            </a:r>
            <a:endParaRPr lang="en-US" altLang="zh-TW" dirty="0">
              <a:latin typeface="華康中特圓體(P)" pitchFamily="34" charset="-120"/>
              <a:ea typeface="華康中特圓體(P)" pitchFamily="34" charset="-120"/>
            </a:endParaRPr>
          </a:p>
          <a:p>
            <a:pPr algn="l" rtl="0"/>
            <a:endParaRPr lang="en-US" altLang="zh-TW" sz="2000" dirty="0">
              <a:latin typeface="華康中特圓體(P)" pitchFamily="34" charset="-120"/>
              <a:ea typeface="華康中特圓體(P)" pitchFamily="34" charset="-120"/>
            </a:endParaRPr>
          </a:p>
          <a:p>
            <a:pPr algn="l" rtl="0"/>
            <a:r>
              <a:rPr lang="zh-TW" altLang="en-US" dirty="0">
                <a:latin typeface="華康中特圓體(P)" pitchFamily="34" charset="-120"/>
                <a:ea typeface="華康中特圓體(P)" pitchFamily="34" charset="-120"/>
              </a:rPr>
              <a:t>訴訟代理人：唯心法律事務所陳偉仁律師</a:t>
            </a:r>
          </a:p>
        </p:txBody>
      </p:sp>
      <p:pic>
        <p:nvPicPr>
          <p:cNvPr id="25" name="圖片 24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59BD0840-E6D1-0493-2E92-7BE86DF417D3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899641" y="609666"/>
            <a:ext cx="857256" cy="868438"/>
          </a:xfrm>
          <a:prstGeom prst="rect">
            <a:avLst/>
          </a:prstGeom>
        </p:spPr>
      </p:pic>
      <p:cxnSp>
        <p:nvCxnSpPr>
          <p:cNvPr id="26" name="直線接點 25">
            <a:extLst>
              <a:ext uri="{FF2B5EF4-FFF2-40B4-BE49-F238E27FC236}">
                <a16:creationId xmlns:a16="http://schemas.microsoft.com/office/drawing/2014/main" id="{B0C4C774-E7DC-D12E-7DED-3EDC5538B7C2}"/>
              </a:ext>
            </a:extLst>
          </p:cNvPr>
          <p:cNvCxnSpPr>
            <a:cxnSpLocks/>
          </p:cNvCxnSpPr>
          <p:nvPr/>
        </p:nvCxnSpPr>
        <p:spPr>
          <a:xfrm>
            <a:off x="1152539" y="6064456"/>
            <a:ext cx="988691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BBC67C5C-D354-42F4-4106-4712681CFDCC}"/>
              </a:ext>
            </a:extLst>
          </p:cNvPr>
          <p:cNvSpPr txBox="1"/>
          <p:nvPr/>
        </p:nvSpPr>
        <p:spPr>
          <a:xfrm>
            <a:off x="1235930" y="6220001"/>
            <a:ext cx="2738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Microsoft Uighur" panose="02000000000000000000" pitchFamily="2" charset="-78"/>
              </a:rPr>
              <a:t>www.ccclaw.com.</a:t>
            </a:r>
            <a:r>
              <a:rPr lang="en-US" altLang="zh-TW" sz="2000" dirty="0" err="1">
                <a:solidFill>
                  <a:prstClr val="black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Microsoft Uighur" panose="02000000000000000000" pitchFamily="2" charset="-78"/>
              </a:rPr>
              <a:t>tw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Microsoft Uighur" panose="020000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Pro" panose="020B0503030403020204" pitchFamily="34" charset="0"/>
              <a:ea typeface="新細明體" panose="02020500000000000000" pitchFamily="18" charset="-120"/>
              <a:cs typeface="Microsoft Uighur" panose="02000000000000000000" pitchFamily="2" charset="-78"/>
            </a:endParaRP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22947593-8A76-0579-ACC1-44B0DC7190AC}"/>
              </a:ext>
            </a:extLst>
          </p:cNvPr>
          <p:cNvSpPr txBox="1"/>
          <p:nvPr/>
        </p:nvSpPr>
        <p:spPr>
          <a:xfrm>
            <a:off x="4302981" y="6189223"/>
            <a:ext cx="3210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Microsoft Uighur" panose="02000000000000000000" pitchFamily="2" charset="-78"/>
              </a:rPr>
              <a:t>TP@ccclaw.com.tw</a:t>
            </a:r>
            <a:endParaRPr kumimoji="0" lang="zh-TW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Pro" panose="020B0503030403020204" pitchFamily="34" charset="0"/>
              <a:ea typeface="新細明體" panose="02020500000000000000" pitchFamily="18" charset="-120"/>
              <a:cs typeface="Microsoft Uighur" panose="02000000000000000000" pitchFamily="2" charset="-78"/>
            </a:endParaRP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041EF280-6CD3-3E3E-5CA7-73BCD2FDA9F4}"/>
              </a:ext>
            </a:extLst>
          </p:cNvPr>
          <p:cNvSpPr txBox="1"/>
          <p:nvPr/>
        </p:nvSpPr>
        <p:spPr>
          <a:xfrm>
            <a:off x="9358567" y="6220001"/>
            <a:ext cx="23349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ahnschrift SemiBold" panose="020B0502040204020203" pitchFamily="34" charset="0"/>
                <a:ea typeface="Source Sans Pro" panose="020B0503030403020204" pitchFamily="34" charset="0"/>
                <a:cs typeface="Dreaming Outloud Script Pro" panose="020F0502020204030204" pitchFamily="66" charset="0"/>
              </a:rPr>
              <a:t>C.C.&amp;C.  LAW   FIRM</a:t>
            </a:r>
            <a:endParaRPr kumimoji="0" lang="zh-TW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ahnschrift SemiBold" panose="020B0502040204020203" pitchFamily="34" charset="0"/>
              <a:ea typeface="新細明體" panose="02020500000000000000" pitchFamily="18" charset="-120"/>
              <a:cs typeface="Dreaming Outloud Script Pro" panose="020F0502020204030204" pitchFamily="66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E5EC215-7A21-405A-63DC-8B7EE6FFA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31B64C5-DC31-43D4-86A4-07FED7456EC5}"/>
              </a:ext>
            </a:extLst>
          </p:cNvPr>
          <p:cNvSpPr/>
          <p:nvPr/>
        </p:nvSpPr>
        <p:spPr>
          <a:xfrm>
            <a:off x="116958" y="1155928"/>
            <a:ext cx="12072269" cy="520042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開審陳述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9B98196B-633D-413F-9409-74472617C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377AED-37C0-4478-A8B5-B144B4B37FC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7" name="圖片 6" descr="一張含有 黑色, 黑暗, 夜晚, 星星 的圖片&#10;&#10;自動產生的描述">
            <a:extLst>
              <a:ext uri="{FF2B5EF4-FFF2-40B4-BE49-F238E27FC236}">
                <a16:creationId xmlns:a16="http://schemas.microsoft.com/office/drawing/2014/main" id="{06F03125-C9E2-4D86-9FAC-1C077E91483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1350335" y="1508248"/>
            <a:ext cx="929173" cy="95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8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2ADBA2D5-36D7-B875-21B7-BC23742DD475}"/>
              </a:ext>
            </a:extLst>
          </p:cNvPr>
          <p:cNvGrpSpPr/>
          <p:nvPr/>
        </p:nvGrpSpPr>
        <p:grpSpPr>
          <a:xfrm>
            <a:off x="1283500" y="186564"/>
            <a:ext cx="10782120" cy="1720285"/>
            <a:chOff x="1824509" y="154412"/>
            <a:chExt cx="8181009" cy="746457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75E97F73-DBBC-CC00-727C-FCFC783BDB57}"/>
                </a:ext>
              </a:extLst>
            </p:cNvPr>
            <p:cNvSpPr/>
            <p:nvPr/>
          </p:nvSpPr>
          <p:spPr>
            <a:xfrm>
              <a:off x="1824509" y="154412"/>
              <a:ext cx="8181009" cy="746457"/>
            </a:xfrm>
            <a:prstGeom prst="rect">
              <a:avLst/>
            </a:prstGeom>
            <a:solidFill>
              <a:srgbClr val="1C5483">
                <a:alpha val="9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文本框 15">
              <a:extLst>
                <a:ext uri="{FF2B5EF4-FFF2-40B4-BE49-F238E27FC236}">
                  <a16:creationId xmlns:a16="http://schemas.microsoft.com/office/drawing/2014/main" id="{51966190-FA7B-A00E-CC5B-DAB7B10FEDC5}"/>
                </a:ext>
              </a:extLst>
            </p:cNvPr>
            <p:cNvSpPr txBox="1"/>
            <p:nvPr/>
          </p:nvSpPr>
          <p:spPr>
            <a:xfrm>
              <a:off x="4612291" y="163778"/>
              <a:ext cx="238249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</p:txBody>
        </p:sp>
        <p:pic>
          <p:nvPicPr>
            <p:cNvPr id="7" name="圖片 6" descr="一張含有 黑色, 黑暗, 夜晚, 星星 的圖片&#10;&#10;自動產生的描述">
              <a:extLst>
                <a:ext uri="{FF2B5EF4-FFF2-40B4-BE49-F238E27FC236}">
                  <a16:creationId xmlns:a16="http://schemas.microsoft.com/office/drawing/2014/main" id="{FD5522A5-389E-E3DF-AC7E-6CC426604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2079236" y="279694"/>
              <a:ext cx="768637" cy="462209"/>
            </a:xfrm>
            <a:prstGeom prst="rect">
              <a:avLst/>
            </a:prstGeom>
          </p:spPr>
        </p:pic>
      </p:grpSp>
      <p:cxnSp>
        <p:nvCxnSpPr>
          <p:cNvPr id="8" name="직선 연결선[R] 7">
            <a:extLst>
              <a:ext uri="{FF2B5EF4-FFF2-40B4-BE49-F238E27FC236}">
                <a16:creationId xmlns:a16="http://schemas.microsoft.com/office/drawing/2014/main" id="{A228C6AA-E16F-D576-041E-85B2356DB054}"/>
              </a:ext>
            </a:extLst>
          </p:cNvPr>
          <p:cNvCxnSpPr>
            <a:cxnSpLocks/>
          </p:cNvCxnSpPr>
          <p:nvPr/>
        </p:nvCxnSpPr>
        <p:spPr>
          <a:xfrm>
            <a:off x="0" y="6750352"/>
            <a:ext cx="12192000" cy="0"/>
          </a:xfrm>
          <a:prstGeom prst="line">
            <a:avLst/>
          </a:prstGeom>
          <a:noFill/>
          <a:ln w="257175" cap="flat" cmpd="sng" algn="ctr">
            <a:solidFill>
              <a:schemeClr val="accent1">
                <a:lumMod val="50000"/>
                <a:alpha val="80000"/>
              </a:schemeClr>
            </a:solidFill>
            <a:prstDash val="solid"/>
            <a:miter lim="800000"/>
          </a:ln>
          <a:effectLst/>
        </p:spPr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42017F24-4D6F-7190-E2BC-2E7D86573760}"/>
              </a:ext>
            </a:extLst>
          </p:cNvPr>
          <p:cNvSpPr/>
          <p:nvPr/>
        </p:nvSpPr>
        <p:spPr>
          <a:xfrm>
            <a:off x="1264444" y="2230244"/>
            <a:ext cx="10801176" cy="4097225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即便是侮辱性言論，仍受言論自由保障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更何況該等言論，經常伴有政治立場表達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以刑法作為制裁手段，審查標準不應從寬，而以中度審查為當</a:t>
            </a: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7E7D8EF-BC8F-5C54-740F-61DDE0BF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377AED-37C0-4478-A8B5-B144B4B37FC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57892A5-C173-DCA7-2671-5EC92BFB75C7}"/>
              </a:ext>
            </a:extLst>
          </p:cNvPr>
          <p:cNvSpPr txBox="1"/>
          <p:nvPr/>
        </p:nvSpPr>
        <p:spPr>
          <a:xfrm>
            <a:off x="2681542" y="207876"/>
            <a:ext cx="92024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0BAD2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現行刑法第</a:t>
            </a: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140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條規定（下稱系爭規定）前段侮辱公務員及後段侮辱職務之規定，侵害憲法第</a:t>
            </a: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條保障之言論自由（爭點題綱一）</a:t>
            </a:r>
            <a:endParaRPr kumimoji="0" lang="en-US" altLang="zh-TW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535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2ADBA2D5-36D7-B875-21B7-BC23742DD475}"/>
              </a:ext>
            </a:extLst>
          </p:cNvPr>
          <p:cNvGrpSpPr/>
          <p:nvPr/>
        </p:nvGrpSpPr>
        <p:grpSpPr>
          <a:xfrm>
            <a:off x="1283500" y="186564"/>
            <a:ext cx="10782120" cy="1720285"/>
            <a:chOff x="1824509" y="154412"/>
            <a:chExt cx="8181009" cy="746457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75E97F73-DBBC-CC00-727C-FCFC783BDB57}"/>
                </a:ext>
              </a:extLst>
            </p:cNvPr>
            <p:cNvSpPr/>
            <p:nvPr/>
          </p:nvSpPr>
          <p:spPr>
            <a:xfrm>
              <a:off x="1824509" y="154412"/>
              <a:ext cx="8181009" cy="746457"/>
            </a:xfrm>
            <a:prstGeom prst="rect">
              <a:avLst/>
            </a:prstGeom>
            <a:solidFill>
              <a:srgbClr val="1C5483">
                <a:alpha val="9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文本框 15">
              <a:extLst>
                <a:ext uri="{FF2B5EF4-FFF2-40B4-BE49-F238E27FC236}">
                  <a16:creationId xmlns:a16="http://schemas.microsoft.com/office/drawing/2014/main" id="{51966190-FA7B-A00E-CC5B-DAB7B10FEDC5}"/>
                </a:ext>
              </a:extLst>
            </p:cNvPr>
            <p:cNvSpPr txBox="1"/>
            <p:nvPr/>
          </p:nvSpPr>
          <p:spPr>
            <a:xfrm>
              <a:off x="4612291" y="163778"/>
              <a:ext cx="238249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</p:txBody>
        </p:sp>
        <p:pic>
          <p:nvPicPr>
            <p:cNvPr id="7" name="圖片 6" descr="一張含有 黑色, 黑暗, 夜晚, 星星 的圖片&#10;&#10;自動產生的描述">
              <a:extLst>
                <a:ext uri="{FF2B5EF4-FFF2-40B4-BE49-F238E27FC236}">
                  <a16:creationId xmlns:a16="http://schemas.microsoft.com/office/drawing/2014/main" id="{FD5522A5-389E-E3DF-AC7E-6CC426604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2079236" y="279694"/>
              <a:ext cx="768637" cy="462209"/>
            </a:xfrm>
            <a:prstGeom prst="rect">
              <a:avLst/>
            </a:prstGeom>
          </p:spPr>
        </p:pic>
      </p:grpSp>
      <p:cxnSp>
        <p:nvCxnSpPr>
          <p:cNvPr id="8" name="직선 연결선[R] 7">
            <a:extLst>
              <a:ext uri="{FF2B5EF4-FFF2-40B4-BE49-F238E27FC236}">
                <a16:creationId xmlns:a16="http://schemas.microsoft.com/office/drawing/2014/main" id="{A228C6AA-E16F-D576-041E-85B2356DB054}"/>
              </a:ext>
            </a:extLst>
          </p:cNvPr>
          <p:cNvCxnSpPr>
            <a:cxnSpLocks/>
          </p:cNvCxnSpPr>
          <p:nvPr/>
        </p:nvCxnSpPr>
        <p:spPr>
          <a:xfrm>
            <a:off x="0" y="6750352"/>
            <a:ext cx="12192000" cy="0"/>
          </a:xfrm>
          <a:prstGeom prst="line">
            <a:avLst/>
          </a:prstGeom>
          <a:noFill/>
          <a:ln w="257175" cap="flat" cmpd="sng" algn="ctr">
            <a:solidFill>
              <a:schemeClr val="accent1">
                <a:lumMod val="50000"/>
                <a:alpha val="80000"/>
              </a:schemeClr>
            </a:solidFill>
            <a:prstDash val="solid"/>
            <a:miter lim="800000"/>
          </a:ln>
          <a:effectLst/>
        </p:spPr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42017F24-4D6F-7190-E2BC-2E7D86573760}"/>
              </a:ext>
            </a:extLst>
          </p:cNvPr>
          <p:cNvSpPr/>
          <p:nvPr/>
        </p:nvSpPr>
        <p:spPr>
          <a:xfrm>
            <a:off x="1264444" y="2230244"/>
            <a:ext cx="10801176" cy="4097225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立法院因保護法益不明而刪除侮辱公署罪，位於同條項之系爭規定亦有相同問題</a:t>
            </a:r>
            <a:endParaRPr lang="en-US" altLang="zh-TW" sz="3000" b="1" dirty="0">
              <a:solidFill>
                <a:prstClr val="white"/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對公務員侮辱行為，如涉肢體強暴、脅迫，刑法另外已定有第</a:t>
            </a:r>
            <a:r>
              <a:rPr kumimoji="0" lang="en-US" altLang="zh-TW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135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、</a:t>
            </a:r>
            <a:r>
              <a:rPr kumimoji="0" lang="en-US" altLang="zh-TW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136</a:t>
            </a:r>
            <a:r>
              <a:rPr kumimoji="0" lang="zh-TW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條處罰</a:t>
            </a: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7E7D8EF-BC8F-5C54-740F-61DDE0BF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377AED-37C0-4478-A8B5-B144B4B37FC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57892A5-C173-DCA7-2671-5EC92BFB75C7}"/>
              </a:ext>
            </a:extLst>
          </p:cNvPr>
          <p:cNvSpPr txBox="1"/>
          <p:nvPr/>
        </p:nvSpPr>
        <p:spPr>
          <a:xfrm>
            <a:off x="2681542" y="207876"/>
            <a:ext cx="920241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0BAD2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系爭規定所欲保護之法益並不明確；侮辱公務員本人或其職務之言語，並未妨害公務執行及侵害國家法益（爭點題綱二）</a:t>
            </a:r>
            <a:endParaRPr kumimoji="0" lang="en-US" altLang="zh-TW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74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2ADBA2D5-36D7-B875-21B7-BC23742DD475}"/>
              </a:ext>
            </a:extLst>
          </p:cNvPr>
          <p:cNvGrpSpPr/>
          <p:nvPr/>
        </p:nvGrpSpPr>
        <p:grpSpPr>
          <a:xfrm>
            <a:off x="1283500" y="186564"/>
            <a:ext cx="10782120" cy="2424434"/>
            <a:chOff x="1824509" y="154412"/>
            <a:chExt cx="8181009" cy="746457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75E97F73-DBBC-CC00-727C-FCFC783BDB57}"/>
                </a:ext>
              </a:extLst>
            </p:cNvPr>
            <p:cNvSpPr/>
            <p:nvPr/>
          </p:nvSpPr>
          <p:spPr>
            <a:xfrm>
              <a:off x="1824509" y="154412"/>
              <a:ext cx="8181009" cy="746457"/>
            </a:xfrm>
            <a:prstGeom prst="rect">
              <a:avLst/>
            </a:prstGeom>
            <a:solidFill>
              <a:srgbClr val="1C5483">
                <a:alpha val="9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" name="文本框 15">
              <a:extLst>
                <a:ext uri="{FF2B5EF4-FFF2-40B4-BE49-F238E27FC236}">
                  <a16:creationId xmlns:a16="http://schemas.microsoft.com/office/drawing/2014/main" id="{51966190-FA7B-A00E-CC5B-DAB7B10FEDC5}"/>
                </a:ext>
              </a:extLst>
            </p:cNvPr>
            <p:cNvSpPr txBox="1"/>
            <p:nvPr/>
          </p:nvSpPr>
          <p:spPr>
            <a:xfrm>
              <a:off x="4612291" y="163778"/>
              <a:ext cx="238249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</p:txBody>
        </p:sp>
        <p:pic>
          <p:nvPicPr>
            <p:cNvPr id="7" name="圖片 6" descr="一張含有 黑色, 黑暗, 夜晚, 星星 的圖片&#10;&#10;自動產生的描述">
              <a:extLst>
                <a:ext uri="{FF2B5EF4-FFF2-40B4-BE49-F238E27FC236}">
                  <a16:creationId xmlns:a16="http://schemas.microsoft.com/office/drawing/2014/main" id="{FD5522A5-389E-E3DF-AC7E-6CC426604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lum bright="70000" contrast="-70000"/>
            </a:blip>
            <a:stretch>
              <a:fillRect/>
            </a:stretch>
          </p:blipFill>
          <p:spPr>
            <a:xfrm>
              <a:off x="2079236" y="279694"/>
              <a:ext cx="989287" cy="462209"/>
            </a:xfrm>
            <a:prstGeom prst="rect">
              <a:avLst/>
            </a:prstGeom>
          </p:spPr>
        </p:pic>
      </p:grpSp>
      <p:cxnSp>
        <p:nvCxnSpPr>
          <p:cNvPr id="8" name="직선 연결선[R] 7">
            <a:extLst>
              <a:ext uri="{FF2B5EF4-FFF2-40B4-BE49-F238E27FC236}">
                <a16:creationId xmlns:a16="http://schemas.microsoft.com/office/drawing/2014/main" id="{A228C6AA-E16F-D576-041E-85B2356DB054}"/>
              </a:ext>
            </a:extLst>
          </p:cNvPr>
          <p:cNvCxnSpPr>
            <a:cxnSpLocks/>
          </p:cNvCxnSpPr>
          <p:nvPr/>
        </p:nvCxnSpPr>
        <p:spPr>
          <a:xfrm>
            <a:off x="0" y="6750352"/>
            <a:ext cx="12192000" cy="0"/>
          </a:xfrm>
          <a:prstGeom prst="line">
            <a:avLst/>
          </a:prstGeom>
          <a:noFill/>
          <a:ln w="257175" cap="flat" cmpd="sng" algn="ctr">
            <a:solidFill>
              <a:schemeClr val="accent1">
                <a:lumMod val="50000"/>
                <a:alpha val="80000"/>
              </a:schemeClr>
            </a:solidFill>
            <a:prstDash val="solid"/>
            <a:miter lim="800000"/>
          </a:ln>
          <a:effectLst/>
        </p:spPr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42017F24-4D6F-7190-E2BC-2E7D86573760}"/>
              </a:ext>
            </a:extLst>
          </p:cNvPr>
          <p:cNvSpPr/>
          <p:nvPr/>
        </p:nvSpPr>
        <p:spPr>
          <a:xfrm>
            <a:off x="1264444" y="2890640"/>
            <a:ext cx="10801176" cy="3436829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共同被告蔡福明稱「黨國餘孽」、「爛就是爛」，該當何罪？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聲請人楊蕙如僅稱「幫高調」，又有何罪可言？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系爭規定保護目的不明，以刑罰制裁之手段亦與保護目的無實質關聯性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zh-TW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icrosoft JhengHei Light" panose="020B0304030504040204" pitchFamily="34" charset="-120"/>
              <a:ea typeface="Microsoft JhengHei Light" panose="020B0304030504040204" pitchFamily="34" charset="-120"/>
              <a:cs typeface="+mn-cs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7E7D8EF-BC8F-5C54-740F-61DDE0BF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377AED-37C0-4478-A8B5-B144B4B37FC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57892A5-C173-DCA7-2671-5EC92BFB75C7}"/>
              </a:ext>
            </a:extLst>
          </p:cNvPr>
          <p:cNvSpPr txBox="1"/>
          <p:nvPr/>
        </p:nvSpPr>
        <p:spPr>
          <a:xfrm>
            <a:off x="2923042" y="443506"/>
            <a:ext cx="9268958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0BAD2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焚燒國旗→侮辱公署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0BAD2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當場焚燒國旗→侮辱公務員？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40BAD2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焚燒國旗並稱爛就是爛→侮辱公務員職務？</a:t>
            </a:r>
          </a:p>
        </p:txBody>
      </p:sp>
    </p:spTree>
    <p:extLst>
      <p:ext uri="{BB962C8B-B14F-4D97-AF65-F5344CB8AC3E}">
        <p14:creationId xmlns:p14="http://schemas.microsoft.com/office/powerpoint/2010/main" val="308185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8711</TotalTime>
  <Words>302</Words>
  <Application>Microsoft Office PowerPoint</Application>
  <PresentationFormat>寬螢幕</PresentationFormat>
  <Paragraphs>27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8" baseType="lpstr">
      <vt:lpstr>Microsoft JhengHei Light</vt:lpstr>
      <vt:lpstr>華康中特圓體</vt:lpstr>
      <vt:lpstr>華康中特圓體(P)</vt:lpstr>
      <vt:lpstr>微軟正黑體</vt:lpstr>
      <vt:lpstr>標楷體</vt:lpstr>
      <vt:lpstr>Arial</vt:lpstr>
      <vt:lpstr>Bahnschrift SemiBold</vt:lpstr>
      <vt:lpstr>Calibri</vt:lpstr>
      <vt:lpstr>Calibri Light</vt:lpstr>
      <vt:lpstr>Source Sans Pro</vt:lpstr>
      <vt:lpstr>Wingdings</vt:lpstr>
      <vt:lpstr>Wingdings 2</vt:lpstr>
      <vt:lpstr>Office 主题</vt:lpstr>
      <vt:lpstr>刑法第140條侮辱公務員罪案 憲法法庭辯論 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Lenovo</cp:lastModifiedBy>
  <cp:revision>417</cp:revision>
  <dcterms:created xsi:type="dcterms:W3CDTF">2018-01-10T05:14:14Z</dcterms:created>
  <dcterms:modified xsi:type="dcterms:W3CDTF">2023-12-25T04:21:59Z</dcterms:modified>
</cp:coreProperties>
</file>